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6" r:id="rId2"/>
    <p:sldId id="342" r:id="rId3"/>
    <p:sldId id="337" r:id="rId4"/>
    <p:sldId id="365" r:id="rId5"/>
    <p:sldId id="340" r:id="rId6"/>
    <p:sldId id="364" r:id="rId7"/>
    <p:sldId id="344" r:id="rId8"/>
    <p:sldId id="346" r:id="rId9"/>
    <p:sldId id="347" r:id="rId10"/>
    <p:sldId id="367" r:id="rId11"/>
    <p:sldId id="348" r:id="rId12"/>
    <p:sldId id="349" r:id="rId13"/>
    <p:sldId id="350" r:id="rId14"/>
    <p:sldId id="351" r:id="rId15"/>
    <p:sldId id="352" r:id="rId16"/>
    <p:sldId id="353" r:id="rId17"/>
    <p:sldId id="361" r:id="rId18"/>
    <p:sldId id="362" r:id="rId19"/>
    <p:sldId id="363" r:id="rId20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3"/>
    <a:srgbClr val="48A3A6"/>
    <a:srgbClr val="E0992F"/>
    <a:srgbClr val="91BA38"/>
    <a:srgbClr val="CCE8EB"/>
    <a:srgbClr val="ED9011"/>
    <a:srgbClr val="8FBB36"/>
    <a:srgbClr val="FFCADD"/>
    <a:srgbClr val="1FA193"/>
    <a:srgbClr val="921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6"/>
    <p:restoredTop sz="95348" autoAdjust="0"/>
  </p:normalViewPr>
  <p:slideViewPr>
    <p:cSldViewPr>
      <p:cViewPr varScale="1">
        <p:scale>
          <a:sx n="78" d="100"/>
          <a:sy n="78" d="100"/>
        </p:scale>
        <p:origin x="11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A2FB8-432D-4349-8E0C-CDB64FDA51DC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68A0A-4640-46D6-AA30-138F18B0DC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83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Du könntest hier noch das BWP-Logo von Folie 2 übernehmen und oben links einsetzen – die Schrift „Praktikumsberufe nach deinen Wünschen“ somit etwas nach rechts.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68A0A-4640-46D6-AA30-138F18B0DC0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09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7B46E-E3B2-E5DE-BF0E-48B6F2DF1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CE36528-C6D8-BA6C-8291-1E2346531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7EB032-FA74-855A-C57F-6A1915128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 könnten die ersten beiden Zeilen gemeinsam einfliegen.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302CEC-8AE3-23F0-5D0E-922185A4E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932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 könnten die Überschriften und die Zeilen unter den Überschriften gleichzeitig einfliegen.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049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 könnten die Überschriften und die Zeilen unter den Überschriften gleichzeitig einfliegen.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6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52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719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767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43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355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978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25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68A0A-4640-46D6-AA30-138F18B0DC0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28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81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3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20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30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77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398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94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0"/>
            <a:ext cx="12192000" cy="1989138"/>
            <a:chOff x="0" y="0"/>
            <a:chExt cx="9144000" cy="1989138"/>
          </a:xfrm>
        </p:grpSpPr>
        <p:pic>
          <p:nvPicPr>
            <p:cNvPr id="8" name="Grafik 7" descr="page-head-2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0" r="57745"/>
            <a:stretch>
              <a:fillRect/>
            </a:stretch>
          </p:blipFill>
          <p:spPr bwMode="auto">
            <a:xfrm>
              <a:off x="0" y="0"/>
              <a:ext cx="9144000" cy="19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pieren 8"/>
            <p:cNvGrpSpPr/>
            <p:nvPr userDrawn="1"/>
          </p:nvGrpSpPr>
          <p:grpSpPr>
            <a:xfrm>
              <a:off x="6084888" y="260350"/>
              <a:ext cx="2994025" cy="1203325"/>
              <a:chOff x="6084888" y="260350"/>
              <a:chExt cx="2994025" cy="1203325"/>
            </a:xfrm>
          </p:grpSpPr>
          <p:pic>
            <p:nvPicPr>
              <p:cNvPr id="10" name="Grafik 6" descr="logo_col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>
                <a:fillRect/>
              </a:stretch>
            </p:blipFill>
            <p:spPr bwMode="auto">
              <a:xfrm>
                <a:off x="6156325" y="260350"/>
                <a:ext cx="600075" cy="874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Grafik 6" descr="Logo-KH_300.png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5975" y="314325"/>
                <a:ext cx="1912938" cy="37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feld 12"/>
              <p:cNvSpPr txBox="1"/>
              <p:nvPr userDrawn="1"/>
            </p:nvSpPr>
            <p:spPr>
              <a:xfrm>
                <a:off x="6084888" y="1123950"/>
                <a:ext cx="935037" cy="3397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800" b="1" dirty="0">
                    <a:solidFill>
                      <a:schemeClr val="accent6"/>
                    </a:solidFill>
                  </a:rPr>
                  <a:t>für Bochum </a:t>
                </a:r>
                <a:br>
                  <a:rPr lang="de-DE" sz="800" b="1" dirty="0">
                    <a:solidFill>
                      <a:schemeClr val="accent6"/>
                    </a:solidFill>
                  </a:rPr>
                </a:br>
                <a:r>
                  <a:rPr lang="de-DE" sz="800" b="1" dirty="0">
                    <a:solidFill>
                      <a:schemeClr val="accent6"/>
                    </a:solidFill>
                  </a:rPr>
                  <a:t>und Herne e.V.</a:t>
                </a:r>
              </a:p>
            </p:txBody>
          </p:sp>
        </p:grpSp>
      </p:grpSp>
      <p:grpSp>
        <p:nvGrpSpPr>
          <p:cNvPr id="17" name="Gruppieren 16"/>
          <p:cNvGrpSpPr/>
          <p:nvPr userDrawn="1"/>
        </p:nvGrpSpPr>
        <p:grpSpPr>
          <a:xfrm>
            <a:off x="9648396" y="850919"/>
            <a:ext cx="3216109" cy="276999"/>
            <a:chOff x="4305300" y="1844824"/>
            <a:chExt cx="4659188" cy="53413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300" y="1844824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4932040" y="1844824"/>
              <a:ext cx="4032448" cy="53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/>
                <a:t>Institut für Psychologische Dienstleistungen</a:t>
              </a:r>
            </a:p>
            <a:p>
              <a:r>
                <a:rPr lang="de-DE" sz="600" dirty="0"/>
                <a:t>Dr. Sebastian </a:t>
              </a:r>
              <a:r>
                <a:rPr lang="de-DE" sz="600" dirty="0" err="1"/>
                <a:t>Bartoschek</a:t>
              </a:r>
              <a:endParaRPr lang="de-DE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14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2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8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42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7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42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43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47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29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09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7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1331-8268-433A-88D6-F815D4E4BAFB}" type="datetimeFigureOut">
              <a:rPr lang="de-DE" smtClean="0"/>
              <a:pPr/>
              <a:t>17.10.2025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em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22DA9-CE6B-B471-F448-A2F2E00B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252" y="921735"/>
            <a:ext cx="9865096" cy="1143000"/>
          </a:xfrm>
        </p:spPr>
        <p:txBody>
          <a:bodyPr/>
          <a:lstStyle/>
          <a:p>
            <a:r>
              <a:rPr lang="de-DE" b="1" dirty="0">
                <a:solidFill>
                  <a:srgbClr val="E0992F"/>
                </a:solidFill>
              </a:rPr>
              <a:t>Praktikumsberufe nach </a:t>
            </a:r>
            <a:r>
              <a:rPr lang="de-DE" b="1" i="1" u="sng" dirty="0">
                <a:solidFill>
                  <a:srgbClr val="E0992F"/>
                </a:solidFill>
              </a:rPr>
              <a:t>Deinen</a:t>
            </a:r>
            <a:r>
              <a:rPr lang="de-DE" b="1" dirty="0">
                <a:solidFill>
                  <a:srgbClr val="E0992F"/>
                </a:solidFill>
              </a:rPr>
              <a:t> Wünschen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C10E329-809F-F943-85CA-0AD3F9F90FD2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6" name="Grafik 5" descr="logo_col.png">
              <a:extLst>
                <a:ext uri="{FF2B5EF4-FFF2-40B4-BE49-F238E27FC236}">
                  <a16:creationId xmlns:a16="http://schemas.microsoft.com/office/drawing/2014/main" id="{37B67DBF-0BBD-8B41-94AE-3591EBD29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F664F70-A5F0-ED48-A165-273EC322F69C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B49C866-6187-F742-3F1A-B6FAC3839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2548" y="2420888"/>
            <a:ext cx="10972800" cy="3735291"/>
          </a:xfrm>
          <a:prstGeom prst="rect">
            <a:avLst/>
          </a:prstGeom>
          <a:ln w="12700">
            <a:solidFill>
              <a:srgbClr val="48A3A6"/>
            </a:solidFill>
          </a:ln>
        </p:spPr>
      </p:pic>
    </p:spTree>
    <p:extLst>
      <p:ext uri="{BB962C8B-B14F-4D97-AF65-F5344CB8AC3E}">
        <p14:creationId xmlns:p14="http://schemas.microsoft.com/office/powerpoint/2010/main" val="82177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F13BE-CFD0-1BCD-B6F5-A4E54D1E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D26A3C-7ADA-4027-B6E3-B553D884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42"/>
            <a:ext cx="12192000" cy="686224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322183-2607-C466-C038-D479059795B0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5E2D468D-EDC8-2EC2-3990-9682F1883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D29AAB3-82C4-1AD8-BD8D-20FBBF25F73C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AF72869C-0F04-ACFE-E17D-A904ECACFFCD}"/>
              </a:ext>
            </a:extLst>
          </p:cNvPr>
          <p:cNvSpPr txBox="1"/>
          <p:nvPr/>
        </p:nvSpPr>
        <p:spPr>
          <a:xfrm>
            <a:off x="1559496" y="2064735"/>
            <a:ext cx="10157957" cy="3760260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de-DE" sz="3000" b="1" dirty="0">
                <a:solidFill>
                  <a:srgbClr val="ED9011"/>
                </a:solidFill>
              </a:rPr>
              <a:t>www.5ways4me.net wird ausschließlich durch </a:t>
            </a:r>
          </a:p>
          <a:p>
            <a:pPr>
              <a:lnSpc>
                <a:spcPct val="150000"/>
              </a:lnSpc>
            </a:pPr>
            <a:r>
              <a:rPr lang="de-DE" sz="3600" dirty="0">
                <a:solidFill>
                  <a:srgbClr val="ED9011"/>
                </a:solidFill>
              </a:rPr>
              <a:t>     </a:t>
            </a:r>
            <a:r>
              <a:rPr lang="de-DE" sz="3600" b="1" u="sng" dirty="0">
                <a:solidFill>
                  <a:srgbClr val="ED9011"/>
                </a:solidFill>
              </a:rPr>
              <a:t>deine </a:t>
            </a:r>
            <a:r>
              <a:rPr lang="de-DE" sz="3600" b="1" i="1" u="sng" dirty="0">
                <a:solidFill>
                  <a:srgbClr val="ED9011"/>
                </a:solidFill>
              </a:rPr>
              <a:t>Wünsche</a:t>
            </a:r>
            <a:r>
              <a:rPr lang="de-DE" sz="3600" b="1" u="sng" dirty="0">
                <a:solidFill>
                  <a:srgbClr val="ED9011"/>
                </a:solidFill>
              </a:rPr>
              <a:t> und </a:t>
            </a:r>
            <a:r>
              <a:rPr lang="de-DE" sz="3600" b="1" i="1" u="sng" dirty="0">
                <a:solidFill>
                  <a:srgbClr val="ED9011"/>
                </a:solidFill>
              </a:rPr>
              <a:t>Interessen</a:t>
            </a:r>
            <a:r>
              <a:rPr lang="de-DE" sz="3600" dirty="0">
                <a:solidFill>
                  <a:srgbClr val="ED9011"/>
                </a:solidFill>
              </a:rPr>
              <a:t> </a:t>
            </a:r>
            <a:r>
              <a:rPr lang="de-DE" sz="3000" b="1" dirty="0">
                <a:solidFill>
                  <a:srgbClr val="ED9011"/>
                </a:solidFill>
              </a:rPr>
              <a:t>gesteuert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de-DE" sz="3000" b="1" dirty="0">
                <a:solidFill>
                  <a:srgbClr val="ED9011"/>
                </a:solidFill>
              </a:rPr>
              <a:t>ob du für bestimmte Berufe </a:t>
            </a:r>
            <a:r>
              <a:rPr lang="de-DE" sz="3600" b="1" u="sng" dirty="0">
                <a:solidFill>
                  <a:srgbClr val="ED9011"/>
                </a:solidFill>
              </a:rPr>
              <a:t>geeignet</a:t>
            </a:r>
            <a:r>
              <a:rPr lang="de-DE" sz="3000" b="1" dirty="0">
                <a:solidFill>
                  <a:srgbClr val="ED9011"/>
                </a:solidFill>
              </a:rPr>
              <a:t> bist, klärst du am besten mit deiner Berufsberaterin / deinem Berufsberater bei der Agentur für Arbeit ab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4F254B-AD19-3452-FC8F-F627D781153B}"/>
              </a:ext>
            </a:extLst>
          </p:cNvPr>
          <p:cNvSpPr txBox="1"/>
          <p:nvPr/>
        </p:nvSpPr>
        <p:spPr>
          <a:xfrm>
            <a:off x="3431703" y="908720"/>
            <a:ext cx="8496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i="1" dirty="0">
                <a:solidFill>
                  <a:srgbClr val="ED9011"/>
                </a:solidFill>
              </a:rPr>
              <a:t>   Interessen und Eignung für Berufe</a:t>
            </a:r>
            <a:endParaRPr lang="de-DE" sz="3200" b="1" i="1" dirty="0">
              <a:ln w="10160">
                <a:solidFill>
                  <a:srgbClr val="EE9010"/>
                </a:solidFill>
                <a:prstDash val="solid"/>
              </a:ln>
              <a:solidFill>
                <a:srgbClr val="CCE8EC"/>
              </a:solidFill>
              <a:effectLst>
                <a:glow rad="101600">
                  <a:srgbClr val="ED9011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4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698684" y="2229233"/>
            <a:ext cx="10081120" cy="3458767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u="sng" dirty="0">
                <a:solidFill>
                  <a:srgbClr val="ED9011"/>
                </a:solidFill>
              </a:rPr>
              <a:t>betriebliche Ausbildungen</a:t>
            </a:r>
            <a:r>
              <a:rPr lang="de-DE" sz="3000" b="1" dirty="0">
                <a:solidFill>
                  <a:srgbClr val="ED9011"/>
                </a:solidFill>
              </a:rPr>
              <a:t>: </a:t>
            </a:r>
          </a:p>
          <a:p>
            <a:r>
              <a:rPr lang="de-DE" sz="3000" b="1" dirty="0">
                <a:solidFill>
                  <a:srgbClr val="ED9011"/>
                </a:solidFill>
              </a:rPr>
              <a:t>     </a:t>
            </a:r>
            <a:r>
              <a:rPr lang="de-DE" sz="3200" b="1" dirty="0">
                <a:solidFill>
                  <a:srgbClr val="ED9011"/>
                </a:solidFill>
              </a:rPr>
              <a:t>Berufe, die in einem Betrieb oder Unternehmen erlernt  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werden und bestimmte Beamtenausbildungen</a:t>
            </a:r>
          </a:p>
          <a:p>
            <a:endParaRPr lang="de-DE" sz="800" b="1" dirty="0">
              <a:solidFill>
                <a:srgbClr val="ED901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u="sng" dirty="0">
                <a:solidFill>
                  <a:srgbClr val="ED9011"/>
                </a:solidFill>
              </a:rPr>
              <a:t>schulische Ausbildungen</a:t>
            </a:r>
            <a:r>
              <a:rPr lang="de-DE" sz="3000" b="1" dirty="0">
                <a:solidFill>
                  <a:srgbClr val="ED9011"/>
                </a:solidFill>
              </a:rPr>
              <a:t>: </a:t>
            </a:r>
          </a:p>
          <a:p>
            <a:r>
              <a:rPr lang="de-DE" sz="3000" b="1" dirty="0">
                <a:solidFill>
                  <a:srgbClr val="ED9011"/>
                </a:solidFill>
              </a:rPr>
              <a:t>     </a:t>
            </a:r>
            <a:r>
              <a:rPr lang="de-DE" sz="3200" b="1" dirty="0">
                <a:solidFill>
                  <a:srgbClr val="ED9011"/>
                </a:solidFill>
              </a:rPr>
              <a:t>Berufe, die an einer Berufsfachschule erlernt werden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9AD9A6-B57D-764A-8082-46A5F65178ED}"/>
              </a:ext>
            </a:extLst>
          </p:cNvPr>
          <p:cNvSpPr txBox="1"/>
          <p:nvPr/>
        </p:nvSpPr>
        <p:spPr>
          <a:xfrm>
            <a:off x="4878651" y="1126016"/>
            <a:ext cx="6901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Unter „Beruf“ verstehen </a:t>
            </a:r>
            <a:r>
              <a:rPr lang="de-DE" sz="4400" b="1" u="sng" dirty="0">
                <a:solidFill>
                  <a:srgbClr val="ED9011"/>
                </a:solidFill>
              </a:rPr>
              <a:t>wir</a:t>
            </a:r>
            <a:r>
              <a:rPr lang="de-DE" sz="4400" b="1" dirty="0">
                <a:solidFill>
                  <a:srgbClr val="ED9011"/>
                </a:solidFill>
              </a:rPr>
              <a:t>:</a:t>
            </a:r>
          </a:p>
          <a:p>
            <a:r>
              <a:rPr lang="de-DE" sz="1100" b="1" dirty="0">
                <a:solidFill>
                  <a:srgbClr val="ED9011"/>
                </a:solidFill>
              </a:rPr>
              <a:t>   Seite 1</a:t>
            </a:r>
          </a:p>
        </p:txBody>
      </p:sp>
    </p:spTree>
    <p:extLst>
      <p:ext uri="{BB962C8B-B14F-4D97-AF65-F5344CB8AC3E}">
        <p14:creationId xmlns:p14="http://schemas.microsoft.com/office/powerpoint/2010/main" val="30631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105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698684" y="2200499"/>
            <a:ext cx="10081120" cy="3981988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u="sng" dirty="0">
                <a:solidFill>
                  <a:srgbClr val="ED9011"/>
                </a:solidFill>
              </a:rPr>
              <a:t>Duale Studiengänge</a:t>
            </a:r>
            <a:r>
              <a:rPr lang="de-DE" sz="3000" b="1" dirty="0">
                <a:solidFill>
                  <a:srgbClr val="ED9011"/>
                </a:solidFill>
              </a:rPr>
              <a:t>: </a:t>
            </a:r>
          </a:p>
          <a:p>
            <a:r>
              <a:rPr lang="de-DE" sz="3000" b="1" dirty="0">
                <a:solidFill>
                  <a:srgbClr val="ED9011"/>
                </a:solidFill>
              </a:rPr>
              <a:t>     </a:t>
            </a:r>
            <a:r>
              <a:rPr lang="de-DE" sz="3200" b="1" dirty="0">
                <a:solidFill>
                  <a:srgbClr val="ED9011"/>
                </a:solidFill>
              </a:rPr>
              <a:t>Berufe, die in einer Kombination aus Ausbildung / 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Praxis und Studium erlernt  werden einschließlich 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Beamtenausbildungen des gehobenen Dienstes</a:t>
            </a:r>
          </a:p>
          <a:p>
            <a:endParaRPr lang="de-DE" sz="800" b="1" dirty="0">
              <a:solidFill>
                <a:srgbClr val="ED901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u="sng" dirty="0">
                <a:solidFill>
                  <a:srgbClr val="ED9011"/>
                </a:solidFill>
              </a:rPr>
              <a:t>Zielberufe nach akademischem Studium</a:t>
            </a:r>
            <a:r>
              <a:rPr lang="de-DE" sz="3000" b="1" dirty="0">
                <a:solidFill>
                  <a:srgbClr val="ED9011"/>
                </a:solidFill>
              </a:rPr>
              <a:t>: </a:t>
            </a:r>
          </a:p>
          <a:p>
            <a:r>
              <a:rPr lang="de-DE" sz="3000" b="1" dirty="0">
                <a:solidFill>
                  <a:srgbClr val="ED9011"/>
                </a:solidFill>
              </a:rPr>
              <a:t>     </a:t>
            </a:r>
            <a:r>
              <a:rPr lang="de-DE" sz="3200" b="1" dirty="0">
                <a:solidFill>
                  <a:srgbClr val="ED9011"/>
                </a:solidFill>
              </a:rPr>
              <a:t>Berufe, die man nach einem Studium ausübt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99BC3E-C098-3F2B-D726-038D493422C8}"/>
              </a:ext>
            </a:extLst>
          </p:cNvPr>
          <p:cNvSpPr txBox="1"/>
          <p:nvPr/>
        </p:nvSpPr>
        <p:spPr>
          <a:xfrm>
            <a:off x="4878651" y="1126016"/>
            <a:ext cx="6901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Unter „Beruf“ verstehen </a:t>
            </a:r>
            <a:r>
              <a:rPr lang="de-DE" sz="4400" b="1" u="sng" dirty="0">
                <a:solidFill>
                  <a:srgbClr val="ED9011"/>
                </a:solidFill>
              </a:rPr>
              <a:t>wir</a:t>
            </a:r>
            <a:r>
              <a:rPr lang="de-DE" sz="4400" b="1" dirty="0">
                <a:solidFill>
                  <a:srgbClr val="ED9011"/>
                </a:solidFill>
              </a:rPr>
              <a:t>:</a:t>
            </a:r>
          </a:p>
          <a:p>
            <a:r>
              <a:rPr lang="de-DE" sz="1100" b="1" dirty="0">
                <a:solidFill>
                  <a:srgbClr val="ED9011"/>
                </a:solidFill>
              </a:rPr>
              <a:t>   Seite 2</a:t>
            </a:r>
          </a:p>
        </p:txBody>
      </p:sp>
    </p:spTree>
    <p:extLst>
      <p:ext uri="{BB962C8B-B14F-4D97-AF65-F5344CB8AC3E}">
        <p14:creationId xmlns:p14="http://schemas.microsoft.com/office/powerpoint/2010/main" val="34287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2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698684" y="2068183"/>
            <a:ext cx="10081120" cy="4412939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wenn du im </a:t>
            </a:r>
            <a:r>
              <a:rPr lang="de-DE" sz="3200" b="1" dirty="0" err="1">
                <a:solidFill>
                  <a:srgbClr val="ED9011"/>
                </a:solidFill>
              </a:rPr>
              <a:t>Menuepunkt</a:t>
            </a:r>
            <a:r>
              <a:rPr lang="de-DE" sz="3200" b="1" dirty="0">
                <a:solidFill>
                  <a:srgbClr val="ED9011"/>
                </a:solidFill>
              </a:rPr>
              <a:t> „Interessenfelder“ mit der Maus auf das Zeichen „&gt;“ des einzelnen Interessenfeldes klickst, wird es dir kurz erklärt 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endParaRPr lang="de-DE" sz="8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im </a:t>
            </a:r>
            <a:r>
              <a:rPr lang="de-DE" sz="3200" b="1" dirty="0" err="1">
                <a:solidFill>
                  <a:srgbClr val="ED9011"/>
                </a:solidFill>
              </a:rPr>
              <a:t>Menuepunkt</a:t>
            </a:r>
            <a:r>
              <a:rPr lang="de-DE" sz="3200" b="1" dirty="0">
                <a:solidFill>
                  <a:srgbClr val="ED9011"/>
                </a:solidFill>
              </a:rPr>
              <a:t> „Welcher Praktikumsberuf passt 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zu mir ?“ kannst du Interessenfelder auswählen und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dazu passende Berufsvorschläge finden 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endParaRPr lang="de-DE" sz="8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rufe bei Bedarf dazu parallel die Seiten im Handout auf</a:t>
            </a: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A534BF-EF81-284E-9297-CB4EF4D4600D}"/>
              </a:ext>
            </a:extLst>
          </p:cNvPr>
          <p:cNvSpPr txBox="1"/>
          <p:nvPr/>
        </p:nvSpPr>
        <p:spPr>
          <a:xfrm>
            <a:off x="6094363" y="476672"/>
            <a:ext cx="5683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i="1" dirty="0">
                <a:solidFill>
                  <a:srgbClr val="ED9011"/>
                </a:solidFill>
              </a:rPr>
              <a:t>Interessenfelder</a:t>
            </a:r>
          </a:p>
          <a:p>
            <a:pPr algn="r"/>
            <a:r>
              <a:rPr lang="de-DE" sz="4400" b="1" dirty="0">
                <a:solidFill>
                  <a:srgbClr val="ED9011"/>
                </a:solidFill>
              </a:rPr>
              <a:t>in </a:t>
            </a:r>
            <a:r>
              <a:rPr lang="de-DE" sz="44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glow rad="101600">
                    <a:srgbClr val="ED9011">
                      <a:alpha val="60000"/>
                    </a:srgbClr>
                  </a:glow>
                </a:effectLst>
              </a:rPr>
              <a:t>www.5ways4me.net</a:t>
            </a:r>
            <a:endParaRPr lang="de-DE" sz="4400" b="1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697046" y="2064735"/>
            <a:ext cx="10081120" cy="3908762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endParaRPr lang="de-DE" sz="1000" b="1" dirty="0">
              <a:solidFill>
                <a:srgbClr val="ED901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i="1" dirty="0">
                <a:solidFill>
                  <a:srgbClr val="ED9011"/>
                </a:solidFill>
              </a:rPr>
              <a:t>Wir unterscheiden zwei Arten von Interessenfeldern:</a:t>
            </a:r>
            <a:endParaRPr lang="de-DE" sz="2600" b="1" i="1" dirty="0">
              <a:solidFill>
                <a:srgbClr val="ED9011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3200" b="1" i="1" dirty="0">
                <a:solidFill>
                  <a:srgbClr val="ED9011"/>
                </a:solidFill>
              </a:rPr>
              <a:t>„allgemeine“</a:t>
            </a:r>
            <a:r>
              <a:rPr lang="de-DE" sz="3200" b="1" dirty="0">
                <a:solidFill>
                  <a:srgbClr val="ED9011"/>
                </a:solidFill>
              </a:rPr>
              <a:t> Interessenfelder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i="1" dirty="0">
                <a:solidFill>
                  <a:srgbClr val="ED9011"/>
                </a:solidFill>
              </a:rPr>
              <a:t>„akademische“</a:t>
            </a:r>
            <a:r>
              <a:rPr lang="de-DE" sz="3200" b="1" dirty="0">
                <a:solidFill>
                  <a:srgbClr val="ED9011"/>
                </a:solidFill>
              </a:rPr>
              <a:t> Interessenfelder</a:t>
            </a:r>
          </a:p>
          <a:p>
            <a:endParaRPr lang="de-DE" sz="2600" b="1" dirty="0">
              <a:solidFill>
                <a:srgbClr val="ED9011"/>
              </a:solidFill>
            </a:endParaRPr>
          </a:p>
          <a:p>
            <a:r>
              <a:rPr lang="de-DE" sz="3200" b="1" dirty="0">
                <a:solidFill>
                  <a:srgbClr val="ED9011"/>
                </a:solidFill>
              </a:rPr>
              <a:t>Such´ dir aus, in welchem Bereich du surfen möchtest –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oder in beiden. </a:t>
            </a:r>
            <a:r>
              <a:rPr lang="de-DE" sz="3200" b="1" u="sng" dirty="0">
                <a:solidFill>
                  <a:srgbClr val="ED9011"/>
                </a:solidFill>
              </a:rPr>
              <a:t>Am Besten wird darüber im Berufswahl-unterricht der Schule gesprochen</a:t>
            </a:r>
            <a:r>
              <a:rPr lang="de-DE" sz="3200" b="1" dirty="0">
                <a:solidFill>
                  <a:srgbClr val="ED9011"/>
                </a:solidFill>
              </a:rPr>
              <a:t>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685A5C-35A3-7B92-65FC-EAB275CA866D}"/>
              </a:ext>
            </a:extLst>
          </p:cNvPr>
          <p:cNvSpPr txBox="1"/>
          <p:nvPr/>
        </p:nvSpPr>
        <p:spPr>
          <a:xfrm>
            <a:off x="6094363" y="476672"/>
            <a:ext cx="5683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i="1" dirty="0">
                <a:solidFill>
                  <a:srgbClr val="ED9011"/>
                </a:solidFill>
              </a:rPr>
              <a:t>Interessenfelder</a:t>
            </a:r>
          </a:p>
          <a:p>
            <a:pPr algn="r"/>
            <a:r>
              <a:rPr lang="de-DE" sz="4400" b="1" dirty="0">
                <a:solidFill>
                  <a:srgbClr val="ED9011"/>
                </a:solidFill>
              </a:rPr>
              <a:t>in </a:t>
            </a:r>
            <a:r>
              <a:rPr lang="de-DE" sz="44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glow rad="101600">
                    <a:srgbClr val="ED9011">
                      <a:alpha val="60000"/>
                    </a:srgbClr>
                  </a:glow>
                </a:effectLst>
              </a:rPr>
              <a:t>www.5ways4me.net</a:t>
            </a:r>
            <a:endParaRPr lang="de-DE" sz="4400" b="1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8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698683" y="1909304"/>
            <a:ext cx="4847162" cy="4601260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endParaRPr lang="de-DE" sz="800" b="1" dirty="0">
              <a:solidFill>
                <a:srgbClr val="ED9011"/>
              </a:solidFill>
            </a:endParaRPr>
          </a:p>
          <a:p>
            <a:r>
              <a:rPr lang="de-DE" sz="1400" b="1" dirty="0"/>
              <a:t>  </a:t>
            </a:r>
            <a:r>
              <a:rPr lang="de-DE" sz="1500" b="1" dirty="0">
                <a:solidFill>
                  <a:srgbClr val="ED9011"/>
                </a:solidFill>
              </a:rPr>
              <a:t>1 Menschen beraten, Menschen weiter helfen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  2 Pädagogik, Erziehung	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  3 Medizin, Pflege, Praxis, Körperpflege, Gesundheit, Reha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  4 draußen arbeiten (zumindest teilweise)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  5 im Büro, in einer Verwaltung arbeiten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  6 in einer Werkstatt arbeiten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  7 in einem Labor arbeiten	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  8 in einer Praxis arbeiten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  9 Fremdsprachen anwenden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10 handwerklich arbeiten, mit den Händen etwas tun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11 mit Technik zu tun haben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12 konstruieren, planen, zeichnen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13 Elektrotechnik, Elektronik, Informatik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14 Ernährung, Hauswirtschaft, Lebensmittel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15 mit Holz arbeiten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16 mit Metallen arbeiten</a:t>
            </a:r>
          </a:p>
          <a:p>
            <a:r>
              <a:rPr lang="de-DE" sz="1500" b="1" dirty="0">
                <a:solidFill>
                  <a:srgbClr val="ED9011"/>
                </a:solidFill>
              </a:rPr>
              <a:t>17 mit Bekleidung, Textilien, Stoffen, Schmuck zu tun</a:t>
            </a:r>
          </a:p>
          <a:p>
            <a:r>
              <a:rPr lang="de-DE" sz="1500" b="1" dirty="0">
                <a:solidFill>
                  <a:srgbClr val="ED9011"/>
                </a:solidFill>
              </a:rPr>
              <a:t>     haben</a:t>
            </a:r>
          </a:p>
          <a:p>
            <a:endParaRPr lang="de-DE" sz="1600" dirty="0">
              <a:solidFill>
                <a:srgbClr val="ED901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47E97E-7B1B-0547-B95D-37E2F571D064}"/>
              </a:ext>
            </a:extLst>
          </p:cNvPr>
          <p:cNvSpPr txBox="1"/>
          <p:nvPr/>
        </p:nvSpPr>
        <p:spPr>
          <a:xfrm>
            <a:off x="5115793" y="907190"/>
            <a:ext cx="669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i="1" dirty="0">
                <a:solidFill>
                  <a:srgbClr val="ED9011"/>
                </a:solidFill>
              </a:rPr>
              <a:t>„Allgemeine“ Interessenfelder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D56BBD3-5513-164E-80AF-191346AA56D0}"/>
              </a:ext>
            </a:extLst>
          </p:cNvPr>
          <p:cNvSpPr txBox="1"/>
          <p:nvPr/>
        </p:nvSpPr>
        <p:spPr>
          <a:xfrm>
            <a:off x="6960546" y="1893916"/>
            <a:ext cx="4847162" cy="4632037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endParaRPr lang="de-DE" sz="1000" b="1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18 Bau und Baunebengewerbe, Architektur 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19 Kraftfahrzeuge – KFZ, Autos, Zweiräder 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20 Medien, Mediengestaltung, Druck, Fotos, Fotodesign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21 Gestaltung allgemein, Kreativität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22 Computer bei der Arbeit einsetzen, anwenden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23 Banken, Versicherungen, Sozial- und Krankenversicherungen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24 Werbung, Marketing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25 verkaufen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26 mit Kindern zu tun haben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27 Sport, Freizeit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28 Natur, Naturwissenschaften, Umwelt, Umweltschutz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29 Kunst, Kultur, Bücher, Bibliotheken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30 Musik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31 Tourismus, Hotel, Gaststätten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32 Innere und äußere Sicherheit, Recht, Ordnung, Verteidigung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33 mit Tieren zu tun haben</a:t>
            </a:r>
            <a:endParaRPr lang="de-DE" sz="1500" dirty="0">
              <a:solidFill>
                <a:srgbClr val="ED9011"/>
              </a:solidFill>
            </a:endParaRPr>
          </a:p>
          <a:p>
            <a:r>
              <a:rPr lang="de-DE" sz="1500" b="1" dirty="0">
                <a:solidFill>
                  <a:srgbClr val="ED9011"/>
                </a:solidFill>
              </a:rPr>
              <a:t>34 besonders interessant mit Abitur / Fachhochschulreife </a:t>
            </a:r>
          </a:p>
        </p:txBody>
      </p:sp>
    </p:spTree>
    <p:extLst>
      <p:ext uri="{BB962C8B-B14F-4D97-AF65-F5344CB8AC3E}">
        <p14:creationId xmlns:p14="http://schemas.microsoft.com/office/powerpoint/2010/main" val="42892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803300" y="1893916"/>
            <a:ext cx="10020729" cy="4368375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A   Soziale und kulturelle Zusammenhänge, Sozialforschung, Philosophie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B   Welt der Wirtschaft, Finanzen und Immobilien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C   Ingenieurwissenschaften und Technik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D   Medizin, Pflegewissenschaften. Pharmazie, Biologie, Gesundheit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E   Geographie, andere Länder und Kontinente, Sprachen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F   Recht, Justiz, Ordnung, innere und äußere Sicherheit 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G   Bildung, Sozialarbeit und das Zusammenleben in der Gesellschaft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H   Geschichte und historische Forschung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I    Bild, Ton, Film, Theater, Medien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K   Natur, Naturwissenschaften und Umwelt </a:t>
            </a:r>
            <a:endParaRPr lang="de-DE" sz="1700" dirty="0">
              <a:solidFill>
                <a:srgbClr val="ED9011"/>
              </a:solidFill>
            </a:endParaRPr>
          </a:p>
          <a:p>
            <a:pPr marL="1800000">
              <a:lnSpc>
                <a:spcPct val="150000"/>
              </a:lnSpc>
            </a:pPr>
            <a:r>
              <a:rPr lang="de-DE" sz="1700" b="1" dirty="0">
                <a:solidFill>
                  <a:srgbClr val="ED9011"/>
                </a:solidFill>
              </a:rPr>
              <a:t>L   Kunst, Kultur, Musik, Schauspiel </a:t>
            </a:r>
            <a:endParaRPr lang="de-DE" sz="1700" dirty="0">
              <a:solidFill>
                <a:srgbClr val="ED901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6BBBFA-B3AA-1553-4AEE-45B026BBAE72}"/>
              </a:ext>
            </a:extLst>
          </p:cNvPr>
          <p:cNvSpPr txBox="1"/>
          <p:nvPr/>
        </p:nvSpPr>
        <p:spPr>
          <a:xfrm>
            <a:off x="5115793" y="907190"/>
            <a:ext cx="669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i="1" dirty="0">
                <a:solidFill>
                  <a:srgbClr val="ED9011"/>
                </a:solidFill>
              </a:rPr>
              <a:t>„Akademische“ Interessenfelder</a:t>
            </a:r>
          </a:p>
        </p:txBody>
      </p:sp>
    </p:spTree>
    <p:extLst>
      <p:ext uri="{BB962C8B-B14F-4D97-AF65-F5344CB8AC3E}">
        <p14:creationId xmlns:p14="http://schemas.microsoft.com/office/powerpoint/2010/main" val="32682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698683" y="1378640"/>
            <a:ext cx="10081120" cy="5195268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endParaRPr lang="de-DE" sz="800" b="1" dirty="0">
              <a:solidFill>
                <a:srgbClr val="ED9011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de-DE" sz="2600" b="1" dirty="0">
                <a:solidFill>
                  <a:srgbClr val="ED9011"/>
                </a:solidFill>
              </a:rPr>
              <a:t>1. rufe bei Bedarf im Handout die Hinweise zur Vorgehensweise auf</a:t>
            </a:r>
          </a:p>
          <a:p>
            <a:pPr>
              <a:spcBef>
                <a:spcPct val="20000"/>
              </a:spcBef>
              <a:defRPr/>
            </a:pPr>
            <a:endParaRPr lang="de-DE" sz="800" b="1" dirty="0">
              <a:solidFill>
                <a:srgbClr val="ED9011"/>
              </a:solidFill>
            </a:endParaRPr>
          </a:p>
          <a:p>
            <a:pPr>
              <a:defRPr/>
            </a:pPr>
            <a:r>
              <a:rPr lang="de-DE" sz="2600" b="1" dirty="0">
                <a:solidFill>
                  <a:srgbClr val="ED9011"/>
                </a:solidFill>
              </a:rPr>
              <a:t>2. klicke mit der Maus auf das Zeichen „&gt;“ bei den einzelnen Interessen-</a:t>
            </a:r>
          </a:p>
          <a:p>
            <a:pPr>
              <a:defRPr/>
            </a:pPr>
            <a:r>
              <a:rPr lang="de-DE" sz="2600" b="1" dirty="0">
                <a:solidFill>
                  <a:srgbClr val="ED9011"/>
                </a:solidFill>
              </a:rPr>
              <a:t>    </a:t>
            </a:r>
            <a:r>
              <a:rPr lang="de-DE" sz="2600" b="1" dirty="0" err="1">
                <a:solidFill>
                  <a:srgbClr val="ED9011"/>
                </a:solidFill>
              </a:rPr>
              <a:t>feldern</a:t>
            </a:r>
            <a:r>
              <a:rPr lang="de-DE" sz="2600" b="1" dirty="0">
                <a:solidFill>
                  <a:srgbClr val="ED9011"/>
                </a:solidFill>
              </a:rPr>
              <a:t>, die dich auf den ersten Blick interessieren – sie werden dann</a:t>
            </a:r>
          </a:p>
          <a:p>
            <a:pPr>
              <a:defRPr/>
            </a:pPr>
            <a:r>
              <a:rPr lang="de-DE" sz="2600" b="1" dirty="0">
                <a:solidFill>
                  <a:srgbClr val="ED9011"/>
                </a:solidFill>
              </a:rPr>
              <a:t>    kurz erklärt</a:t>
            </a:r>
          </a:p>
          <a:p>
            <a:pPr>
              <a:defRPr/>
            </a:pPr>
            <a:endParaRPr lang="de-DE" sz="800" b="1" dirty="0">
              <a:solidFill>
                <a:srgbClr val="ED9011"/>
              </a:solidFill>
            </a:endParaRPr>
          </a:p>
          <a:p>
            <a:pPr>
              <a:defRPr/>
            </a:pPr>
            <a:r>
              <a:rPr lang="de-DE" sz="2600" b="1" dirty="0">
                <a:solidFill>
                  <a:srgbClr val="ED9011"/>
                </a:solidFill>
              </a:rPr>
              <a:t>3. wenn dich das Interessenfeld näher interessiert, kannst du es im  </a:t>
            </a:r>
          </a:p>
          <a:p>
            <a:pPr>
              <a:defRPr/>
            </a:pPr>
            <a:r>
              <a:rPr lang="de-DE" sz="2600" b="1" dirty="0">
                <a:solidFill>
                  <a:srgbClr val="ED9011"/>
                </a:solidFill>
              </a:rPr>
              <a:t>    </a:t>
            </a:r>
            <a:r>
              <a:rPr lang="de-DE" sz="2600" b="1" dirty="0" err="1">
                <a:solidFill>
                  <a:srgbClr val="ED9011"/>
                </a:solidFill>
              </a:rPr>
              <a:t>Menuepunkt</a:t>
            </a:r>
            <a:r>
              <a:rPr lang="de-DE" sz="2600" b="1" dirty="0">
                <a:solidFill>
                  <a:srgbClr val="ED9011"/>
                </a:solidFill>
              </a:rPr>
              <a:t> „Welcher Praktikumsberuf passt zu mir ?“ auswählen</a:t>
            </a:r>
          </a:p>
          <a:p>
            <a:pPr>
              <a:defRPr/>
            </a:pPr>
            <a:r>
              <a:rPr lang="de-DE" sz="2600" b="1" dirty="0">
                <a:solidFill>
                  <a:srgbClr val="ED9011"/>
                </a:solidFill>
              </a:rPr>
              <a:t>    und bekommst dann dazu Berufsvorschläge – du kannst auch zwei</a:t>
            </a:r>
          </a:p>
          <a:p>
            <a:pPr>
              <a:defRPr/>
            </a:pPr>
            <a:r>
              <a:rPr lang="de-DE" sz="2600" b="1" dirty="0">
                <a:solidFill>
                  <a:srgbClr val="ED9011"/>
                </a:solidFill>
              </a:rPr>
              <a:t>    Interessenfelder miteinander kombinieren</a:t>
            </a:r>
          </a:p>
          <a:p>
            <a:pPr>
              <a:spcBef>
                <a:spcPct val="20000"/>
              </a:spcBef>
              <a:defRPr/>
            </a:pPr>
            <a:r>
              <a:rPr lang="de-DE" sz="2600" b="1" dirty="0">
                <a:solidFill>
                  <a:srgbClr val="ED9011"/>
                </a:solidFill>
              </a:rPr>
              <a:t>4. so kannst du weitermachen mit anderen Interessenfeldern</a:t>
            </a:r>
          </a:p>
          <a:p>
            <a:pPr>
              <a:spcBef>
                <a:spcPct val="20000"/>
              </a:spcBef>
              <a:defRPr/>
            </a:pPr>
            <a:endParaRPr lang="de-DE" sz="800" b="1" dirty="0">
              <a:solidFill>
                <a:srgbClr val="ED9011"/>
              </a:solidFill>
            </a:endParaRPr>
          </a:p>
          <a:p>
            <a:pPr>
              <a:defRPr/>
            </a:pPr>
            <a:r>
              <a:rPr lang="de-DE" sz="2600" b="1" dirty="0">
                <a:solidFill>
                  <a:srgbClr val="ED9011"/>
                </a:solidFill>
              </a:rPr>
              <a:t>5. bei allen Berufen findest du ein </a:t>
            </a:r>
            <a:r>
              <a:rPr lang="de-DE" sz="2600" b="1" dirty="0" err="1">
                <a:solidFill>
                  <a:srgbClr val="ED9011"/>
                </a:solidFill>
              </a:rPr>
              <a:t>Rollmenue</a:t>
            </a:r>
            <a:r>
              <a:rPr lang="de-DE" sz="2600" b="1" dirty="0">
                <a:solidFill>
                  <a:srgbClr val="ED9011"/>
                </a:solidFill>
              </a:rPr>
              <a:t> mit „Tipps zur</a:t>
            </a:r>
          </a:p>
          <a:p>
            <a:pPr>
              <a:defRPr/>
            </a:pPr>
            <a:r>
              <a:rPr lang="de-DE" sz="2600" b="1" dirty="0">
                <a:solidFill>
                  <a:srgbClr val="ED9011"/>
                </a:solidFill>
              </a:rPr>
              <a:t>    Praktikumssuche“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9AD9A6-B57D-764A-8082-46A5F65178ED}"/>
              </a:ext>
            </a:extLst>
          </p:cNvPr>
          <p:cNvSpPr txBox="1"/>
          <p:nvPr/>
        </p:nvSpPr>
        <p:spPr>
          <a:xfrm>
            <a:off x="2301520" y="620688"/>
            <a:ext cx="9860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4000" b="1" dirty="0">
                <a:solidFill>
                  <a:srgbClr val="ED9011"/>
                </a:solidFill>
              </a:rPr>
              <a:t>Wie arbeitest du mit den Interessenfeldern ?</a:t>
            </a:r>
          </a:p>
        </p:txBody>
      </p:sp>
    </p:spTree>
    <p:extLst>
      <p:ext uri="{BB962C8B-B14F-4D97-AF65-F5344CB8AC3E}">
        <p14:creationId xmlns:p14="http://schemas.microsoft.com/office/powerpoint/2010/main" val="7877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8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4F47E97E-7B1B-0547-B95D-37E2F571D064}"/>
              </a:ext>
            </a:extLst>
          </p:cNvPr>
          <p:cNvSpPr txBox="1"/>
          <p:nvPr/>
        </p:nvSpPr>
        <p:spPr>
          <a:xfrm>
            <a:off x="5950794" y="1035916"/>
            <a:ext cx="5914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Deine Praktikumsmappe</a:t>
            </a:r>
            <a:endParaRPr lang="de-DE" sz="4400" b="1" i="1" dirty="0">
              <a:solidFill>
                <a:srgbClr val="ED901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D56BBD3-5513-164E-80AF-191346AA56D0}"/>
              </a:ext>
            </a:extLst>
          </p:cNvPr>
          <p:cNvSpPr txBox="1"/>
          <p:nvPr/>
        </p:nvSpPr>
        <p:spPr>
          <a:xfrm>
            <a:off x="5950794" y="2479573"/>
            <a:ext cx="5914942" cy="2708434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endParaRPr lang="de-DE" sz="1000" b="1" dirty="0">
              <a:solidFill>
                <a:srgbClr val="ED901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im Portal findest du einen Link zur online-Praktikumsmappe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3200" b="1" dirty="0">
              <a:solidFill>
                <a:srgbClr val="ED901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im Portal findest du auch einen Link zum Shop-System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1C0D025-0516-CA4B-A03F-87F930A03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340768"/>
            <a:ext cx="3418665" cy="4809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39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698684" y="2137272"/>
            <a:ext cx="10081120" cy="954107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ED9011"/>
                </a:solidFill>
              </a:rPr>
              <a:t>Finde deine Interessen und folge ihnen </a:t>
            </a:r>
          </a:p>
          <a:p>
            <a:pPr algn="ctr"/>
            <a:r>
              <a:rPr lang="de-DE" sz="2800" b="1" dirty="0">
                <a:solidFill>
                  <a:srgbClr val="ED9011"/>
                </a:solidFill>
              </a:rPr>
              <a:t>in einem für dich stimmigen Praktikum !</a:t>
            </a: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9AD9A6-B57D-764A-8082-46A5F65178ED}"/>
              </a:ext>
            </a:extLst>
          </p:cNvPr>
          <p:cNvSpPr txBox="1"/>
          <p:nvPr/>
        </p:nvSpPr>
        <p:spPr>
          <a:xfrm>
            <a:off x="7546280" y="919990"/>
            <a:ext cx="4243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Deine Motivation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F52CCE3-D42D-6349-9046-66A105D28760}"/>
              </a:ext>
            </a:extLst>
          </p:cNvPr>
          <p:cNvSpPr txBox="1"/>
          <p:nvPr/>
        </p:nvSpPr>
        <p:spPr>
          <a:xfrm>
            <a:off x="1704996" y="3539220"/>
            <a:ext cx="10081120" cy="954107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ED9011"/>
                </a:solidFill>
              </a:rPr>
              <a:t>Wir wünschen dir viel Freude und Erfolg  </a:t>
            </a:r>
          </a:p>
          <a:p>
            <a:pPr algn="ctr"/>
            <a:r>
              <a:rPr lang="de-DE" sz="2800" b="1" dirty="0">
                <a:solidFill>
                  <a:srgbClr val="ED9011"/>
                </a:solidFill>
              </a:rPr>
              <a:t>bei deiner Nutzung unseres Angebots !</a:t>
            </a: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AAF5719-E752-3241-8D0B-7E0EDB631835}"/>
              </a:ext>
            </a:extLst>
          </p:cNvPr>
          <p:cNvSpPr txBox="1"/>
          <p:nvPr/>
        </p:nvSpPr>
        <p:spPr>
          <a:xfrm>
            <a:off x="1708804" y="4941168"/>
            <a:ext cx="10081120" cy="1384995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ED9011"/>
                </a:solidFill>
              </a:rPr>
              <a:t>Im Modul „Wie bewerbe ich mich </a:t>
            </a:r>
            <a:r>
              <a:rPr lang="de-DE" sz="2800" b="1">
                <a:solidFill>
                  <a:srgbClr val="ED9011"/>
                </a:solidFill>
              </a:rPr>
              <a:t>um Praktikumsstellen </a:t>
            </a:r>
            <a:r>
              <a:rPr lang="de-DE" sz="2800" b="1" dirty="0">
                <a:solidFill>
                  <a:srgbClr val="ED9011"/>
                </a:solidFill>
              </a:rPr>
              <a:t>?“ bekommst du Tipps für eine erfolgreiche Bewerbung. </a:t>
            </a:r>
          </a:p>
          <a:p>
            <a:pPr algn="ctr"/>
            <a:r>
              <a:rPr lang="de-DE" sz="2800" b="1" dirty="0">
                <a:solidFill>
                  <a:srgbClr val="ED9011"/>
                </a:solidFill>
              </a:rPr>
              <a:t>Im Portal findest du den entsprechenden Link dahin. </a:t>
            </a:r>
            <a:endParaRPr lang="de-DE" sz="800" b="1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ACCEE6C-2102-AA43-8A64-AFDFD7294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26506" r="8985" b="3854"/>
          <a:stretch/>
        </p:blipFill>
        <p:spPr>
          <a:xfrm>
            <a:off x="0" y="0"/>
            <a:ext cx="12192000" cy="7221318"/>
          </a:xfrm>
          <a:prstGeom prst="rect">
            <a:avLst/>
          </a:prstGeom>
          <a:ln>
            <a:solidFill>
              <a:srgbClr val="CCE8EC"/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BB2110E-8F96-EC43-B96E-92C59A0A0AB4}"/>
              </a:ext>
            </a:extLst>
          </p:cNvPr>
          <p:cNvSpPr txBox="1"/>
          <p:nvPr/>
        </p:nvSpPr>
        <p:spPr>
          <a:xfrm>
            <a:off x="2639616" y="1741569"/>
            <a:ext cx="6912768" cy="646331"/>
          </a:xfrm>
          <a:prstGeom prst="rect">
            <a:avLst/>
          </a:prstGeom>
          <a:noFill/>
          <a:effectLst>
            <a:softEdge rad="660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Übergang Schule – Beruf – Studium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690CCF0-8DA1-B04F-83BB-DF646A8D2173}"/>
              </a:ext>
            </a:extLst>
          </p:cNvPr>
          <p:cNvSpPr txBox="1"/>
          <p:nvPr/>
        </p:nvSpPr>
        <p:spPr>
          <a:xfrm>
            <a:off x="516521" y="4110201"/>
            <a:ext cx="11158959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</a:rPr>
              <a:t>Praktikumsmodule</a:t>
            </a:r>
          </a:p>
          <a:p>
            <a:pPr algn="ctr"/>
            <a:r>
              <a:rPr lang="de-DE" sz="44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ED9011"/>
                </a:solidFill>
                <a:effectLst>
                  <a:glow rad="101600">
                    <a:srgbClr val="CCE8EB">
                      <a:alpha val="60000"/>
                    </a:srgbClr>
                  </a:glow>
                </a:effectLst>
              </a:rPr>
              <a:t>1. Wie finde ich eine Praktikumsstelle ?</a:t>
            </a:r>
          </a:p>
          <a:p>
            <a:pPr algn="ctr"/>
            <a:r>
              <a:rPr lang="de-DE" sz="32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glow rad="101600">
                    <a:srgbClr val="CCE8EB">
                      <a:alpha val="60000"/>
                    </a:srgbClr>
                  </a:glow>
                </a:effectLst>
              </a:rPr>
              <a:t>2. Wie bewerbe ich mich um Praktikumsstellen ?</a:t>
            </a:r>
            <a:r>
              <a:rPr lang="de-DE" sz="32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glow rad="101600">
                    <a:srgbClr val="ED9011">
                      <a:alpha val="60000"/>
                    </a:srgbClr>
                  </a:glow>
                </a:effectLst>
              </a:rPr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BB0FD6-E02A-8C4D-A932-DF18620C64F9}"/>
              </a:ext>
            </a:extLst>
          </p:cNvPr>
          <p:cNvSpPr txBox="1"/>
          <p:nvPr/>
        </p:nvSpPr>
        <p:spPr>
          <a:xfrm>
            <a:off x="516520" y="2999632"/>
            <a:ext cx="1115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</a:rPr>
              <a:t>PRAKTIKUMSPORTAL </a:t>
            </a:r>
            <a:r>
              <a:rPr lang="de-DE" sz="48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glow rad="101600">
                    <a:srgbClr val="ED9011">
                      <a:alpha val="60000"/>
                    </a:srgbClr>
                  </a:glow>
                </a:effectLst>
              </a:rPr>
              <a:t>www.5ways4me.net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30FA1F-157D-CF49-9D1D-1A7B0194CBE8}"/>
              </a:ext>
            </a:extLst>
          </p:cNvPr>
          <p:cNvSpPr txBox="1"/>
          <p:nvPr/>
        </p:nvSpPr>
        <p:spPr>
          <a:xfrm>
            <a:off x="6570921" y="7570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F03E662-DE30-364E-BCDA-ACBDB1A57D81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14" name="Grafik 13" descr="logo_col.png">
              <a:extLst>
                <a:ext uri="{FF2B5EF4-FFF2-40B4-BE49-F238E27FC236}">
                  <a16:creationId xmlns:a16="http://schemas.microsoft.com/office/drawing/2014/main" id="{AFD880A6-82F1-5F4C-8B11-14CA37E51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F8E158B-C10C-854C-9723-AABDD3E268F2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03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4"/>
            <a:ext cx="12192000" cy="7173416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7488A32-B69E-CD49-880B-CF5D8EEC066A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6" name="Grafik 5" descr="logo_col.png">
              <a:extLst>
                <a:ext uri="{FF2B5EF4-FFF2-40B4-BE49-F238E27FC236}">
                  <a16:creationId xmlns:a16="http://schemas.microsoft.com/office/drawing/2014/main" id="{4468367E-FEFE-A840-A295-8CF24DB51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F0C41DD-21DE-8946-9586-285B146D4EB3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360BD20-5FFA-D247-A271-83883982BA23}"/>
              </a:ext>
            </a:extLst>
          </p:cNvPr>
          <p:cNvSpPr txBox="1"/>
          <p:nvPr/>
        </p:nvSpPr>
        <p:spPr>
          <a:xfrm>
            <a:off x="3287688" y="741441"/>
            <a:ext cx="849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ED9011"/>
                </a:solidFill>
              </a:rPr>
              <a:t>Wir danken unseren Sponsoren: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7AD42E-428F-4840-82CC-BC56AEBBE6E8}"/>
              </a:ext>
            </a:extLst>
          </p:cNvPr>
          <p:cNvSpPr txBox="1"/>
          <p:nvPr/>
        </p:nvSpPr>
        <p:spPr>
          <a:xfrm>
            <a:off x="3507208" y="1947889"/>
            <a:ext cx="8055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rgbClr val="1185BF"/>
                </a:solidFill>
              </a:rPr>
              <a:t>Innung für Sanitär-, Heizung- und Klimatechnik Bochum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4938EFA-8C80-7E40-BEA6-368A185EA4EB}"/>
              </a:ext>
            </a:extLst>
          </p:cNvPr>
          <p:cNvSpPr txBox="1"/>
          <p:nvPr/>
        </p:nvSpPr>
        <p:spPr>
          <a:xfrm>
            <a:off x="6779447" y="3451097"/>
            <a:ext cx="352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92142F"/>
                </a:solidFill>
                <a:latin typeface="Arial Rounded MT Bold" panose="020F0704030504030204" pitchFamily="34" charset="77"/>
              </a:rPr>
              <a:t>Steuerberaterkammer</a:t>
            </a:r>
          </a:p>
          <a:p>
            <a:r>
              <a:rPr lang="de-DE" sz="2400" dirty="0">
                <a:solidFill>
                  <a:srgbClr val="92142F"/>
                </a:solidFill>
                <a:latin typeface="Arial Rounded MT Bold" panose="020F0704030504030204" pitchFamily="34" charset="77"/>
              </a:rPr>
              <a:t>Westfalen-Lippe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7FFC23-4C8C-454E-93B8-4974C0A03555}"/>
              </a:ext>
            </a:extLst>
          </p:cNvPr>
          <p:cNvSpPr txBox="1"/>
          <p:nvPr/>
        </p:nvSpPr>
        <p:spPr>
          <a:xfrm>
            <a:off x="7104112" y="5578420"/>
            <a:ext cx="432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In Kooperation mit der Bundesagentur für Arbeit</a:t>
            </a:r>
          </a:p>
          <a:p>
            <a:pPr algn="ctr"/>
            <a:r>
              <a:rPr lang="de-DE" sz="1600" b="1" dirty="0"/>
              <a:t>Agentur für Arbeit Bochum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117D937-2296-3442-B7E1-56F05F04C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8416" y="5659139"/>
            <a:ext cx="502061" cy="50405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234E82F-A787-AB41-B217-4CD5FF0E2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689" b="32036"/>
          <a:stretch/>
        </p:blipFill>
        <p:spPr>
          <a:xfrm>
            <a:off x="10424865" y="3133440"/>
            <a:ext cx="1259708" cy="130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FEF9D6A-E64E-6647-95F2-722B6080C03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37943" y="1688699"/>
            <a:ext cx="1018777" cy="1018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EEB6F5-E9B2-3DD1-A84E-80E17C2BB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5985" r="3597" b="7416"/>
          <a:stretch>
            <a:fillRect/>
          </a:stretch>
        </p:blipFill>
        <p:spPr>
          <a:xfrm>
            <a:off x="2854827" y="4951261"/>
            <a:ext cx="2808312" cy="125431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72570B5-4194-884B-E08C-82AA702B1634}"/>
              </a:ext>
            </a:extLst>
          </p:cNvPr>
          <p:cNvGrpSpPr/>
          <p:nvPr/>
        </p:nvGrpSpPr>
        <p:grpSpPr>
          <a:xfrm>
            <a:off x="853502" y="3316013"/>
            <a:ext cx="3062486" cy="1254317"/>
            <a:chOff x="706700" y="3231008"/>
            <a:chExt cx="3062486" cy="125431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58380158-0374-6B37-9E00-E9359FF69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700" y="3231008"/>
              <a:ext cx="3062486" cy="1254317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967C9AE-D7DA-48D9-225D-67292D6019DA}"/>
                </a:ext>
              </a:extLst>
            </p:cNvPr>
            <p:cNvSpPr txBox="1"/>
            <p:nvPr/>
          </p:nvSpPr>
          <p:spPr>
            <a:xfrm>
              <a:off x="1435331" y="3728561"/>
              <a:ext cx="13886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rgbClr val="003863"/>
                  </a:solidFill>
                </a:rPr>
                <a:t>in Kooperation mit 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1336" cy="7173416"/>
          </a:xfrm>
          <a:prstGeom prst="rect">
            <a:avLst/>
          </a:prstGeom>
          <a:ln>
            <a:noFill/>
          </a:ln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7488A32-B69E-CD49-880B-CF5D8EEC066A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6" name="Grafik 5" descr="logo_col.png">
              <a:extLst>
                <a:ext uri="{FF2B5EF4-FFF2-40B4-BE49-F238E27FC236}">
                  <a16:creationId xmlns:a16="http://schemas.microsoft.com/office/drawing/2014/main" id="{4468367E-FEFE-A840-A295-8CF24DB51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F0C41DD-21DE-8946-9586-285B146D4EB3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360BD20-5FFA-D247-A271-83883982BA23}"/>
              </a:ext>
            </a:extLst>
          </p:cNvPr>
          <p:cNvSpPr txBox="1"/>
          <p:nvPr/>
        </p:nvSpPr>
        <p:spPr>
          <a:xfrm>
            <a:off x="5373714" y="741441"/>
            <a:ext cx="640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ED9011"/>
                </a:solidFill>
              </a:rPr>
              <a:t>Präsentationsdesign und redaktionelle Beratung: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31063F3-0E70-0644-997F-C716153D6C56}"/>
              </a:ext>
            </a:extLst>
          </p:cNvPr>
          <p:cNvSpPr txBox="1"/>
          <p:nvPr/>
        </p:nvSpPr>
        <p:spPr>
          <a:xfrm>
            <a:off x="1004717" y="5701414"/>
            <a:ext cx="10182566" cy="1107996"/>
          </a:xfrm>
          <a:prstGeom prst="rect">
            <a:avLst/>
          </a:prstGeom>
          <a:noFill/>
          <a:ln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Kontakt unter:</a:t>
            </a:r>
          </a:p>
          <a:p>
            <a:pPr algn="ctr"/>
            <a:r>
              <a:rPr lang="de-DE" sz="1200" b="1" dirty="0"/>
              <a:t>www.kontakt@filmeundgeschichten.de</a:t>
            </a:r>
          </a:p>
          <a:p>
            <a:pPr algn="ctr"/>
            <a:r>
              <a:rPr lang="de-DE" sz="1200" b="1" dirty="0" err="1"/>
              <a:t>www.d-accord.info</a:t>
            </a:r>
            <a:r>
              <a:rPr lang="de-DE" sz="1200" b="1" dirty="0"/>
              <a:t> </a:t>
            </a:r>
          </a:p>
          <a:p>
            <a:pPr algn="ctr"/>
            <a:r>
              <a:rPr lang="de-DE" sz="1200" b="1" dirty="0"/>
              <a:t>Telefon: 0159 0178 1358</a:t>
            </a:r>
          </a:p>
          <a:p>
            <a:pPr algn="ctr"/>
            <a:r>
              <a:rPr lang="de-DE" b="1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48AB29-1BCD-4241-9BCB-2CD78CA31475}"/>
              </a:ext>
            </a:extLst>
          </p:cNvPr>
          <p:cNvSpPr txBox="1"/>
          <p:nvPr/>
        </p:nvSpPr>
        <p:spPr>
          <a:xfrm>
            <a:off x="6356804" y="1365428"/>
            <a:ext cx="273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>
                <a:solidFill>
                  <a:srgbClr val="ED9011"/>
                </a:solidFill>
              </a:rPr>
              <a:t>Jens Kretzschmar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72A0DEA-CFC6-B443-9C74-51765FAB0C52}"/>
              </a:ext>
            </a:extLst>
          </p:cNvPr>
          <p:cNvSpPr txBox="1"/>
          <p:nvPr/>
        </p:nvSpPr>
        <p:spPr>
          <a:xfrm>
            <a:off x="9050741" y="1489760"/>
            <a:ext cx="2731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rgbClr val="ED9011"/>
                </a:solidFill>
              </a:rPr>
              <a:t>Dozent und Mediengestalter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AC76A3C-4483-3C44-9041-D4C6B2D504D7}"/>
              </a:ext>
            </a:extLst>
          </p:cNvPr>
          <p:cNvGrpSpPr/>
          <p:nvPr/>
        </p:nvGrpSpPr>
        <p:grpSpPr>
          <a:xfrm>
            <a:off x="7080639" y="2655958"/>
            <a:ext cx="4246057" cy="1942446"/>
            <a:chOff x="7536160" y="1893916"/>
            <a:chExt cx="4246057" cy="1942446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4938EFA-8C80-7E40-BEA6-368A185EA4EB}"/>
                </a:ext>
              </a:extLst>
            </p:cNvPr>
            <p:cNvSpPr txBox="1"/>
            <p:nvPr/>
          </p:nvSpPr>
          <p:spPr>
            <a:xfrm>
              <a:off x="7759625" y="2942944"/>
              <a:ext cx="21932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8FBB36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Gewaltprävention</a:t>
              </a:r>
            </a:p>
            <a:p>
              <a:r>
                <a:rPr lang="de-DE" sz="1400" dirty="0">
                  <a:solidFill>
                    <a:srgbClr val="8FBB36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Deeskalation </a:t>
              </a:r>
            </a:p>
            <a:p>
              <a:r>
                <a:rPr lang="de-DE" sz="1400" dirty="0">
                  <a:solidFill>
                    <a:srgbClr val="8FBB36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Bewerbungstraining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234E82F-A787-AB41-B217-4CD5FF0E2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5" t="22633" r="27466" b="21948"/>
            <a:stretch/>
          </p:blipFill>
          <p:spPr>
            <a:xfrm>
              <a:off x="9543801" y="1893916"/>
              <a:ext cx="2238416" cy="1940988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01CFBDB-5D86-6A4D-9559-3F1EECBF92D5}"/>
                </a:ext>
              </a:extLst>
            </p:cNvPr>
            <p:cNvSpPr/>
            <p:nvPr/>
          </p:nvSpPr>
          <p:spPr>
            <a:xfrm>
              <a:off x="7536160" y="1895374"/>
              <a:ext cx="4246057" cy="1940988"/>
            </a:xfrm>
            <a:prstGeom prst="rect">
              <a:avLst/>
            </a:prstGeom>
            <a:noFill/>
            <a:ln w="3175">
              <a:solidFill>
                <a:srgbClr val="CCE8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C00891F-A3DB-5546-8279-324551878381}"/>
              </a:ext>
            </a:extLst>
          </p:cNvPr>
          <p:cNvGrpSpPr/>
          <p:nvPr/>
        </p:nvGrpSpPr>
        <p:grpSpPr>
          <a:xfrm>
            <a:off x="1685210" y="2655958"/>
            <a:ext cx="4554806" cy="1940988"/>
            <a:chOff x="2316495" y="2667245"/>
            <a:chExt cx="4340654" cy="1692506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DFE373D-4FB7-844C-AF47-7C6A955D1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" t="12784" r="3575" b="16655"/>
            <a:stretch/>
          </p:blipFill>
          <p:spPr>
            <a:xfrm>
              <a:off x="2318702" y="2877834"/>
              <a:ext cx="3905226" cy="1022297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4DF16199-3802-0641-A40B-47AC63AE9889}"/>
                </a:ext>
              </a:extLst>
            </p:cNvPr>
            <p:cNvSpPr txBox="1"/>
            <p:nvPr/>
          </p:nvSpPr>
          <p:spPr>
            <a:xfrm>
              <a:off x="2316495" y="3868264"/>
              <a:ext cx="4340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>
                  <a:latin typeface="Arial Hebrew" pitchFamily="2" charset="-79"/>
                  <a:cs typeface="Arial Hebrew" pitchFamily="2" charset="-79"/>
                </a:rPr>
                <a:t>filmproduktion</a:t>
              </a:r>
              <a:r>
                <a:rPr lang="de-DE" sz="1400" b="1" dirty="0">
                  <a:latin typeface="Arial Hebrew" pitchFamily="2" charset="-79"/>
                  <a:cs typeface="Arial Hebrew" pitchFamily="2" charset="-79"/>
                </a:rPr>
                <a:t>, </a:t>
              </a:r>
              <a:r>
                <a:rPr lang="de-DE" sz="1400" b="1" dirty="0" err="1">
                  <a:latin typeface="Arial Hebrew" pitchFamily="2" charset="-79"/>
                  <a:cs typeface="Arial Hebrew" pitchFamily="2" charset="-79"/>
                </a:rPr>
                <a:t>dokumentation</a:t>
              </a:r>
              <a:r>
                <a:rPr lang="de-DE" sz="1400" b="1" dirty="0">
                  <a:latin typeface="Arial Hebrew" pitchFamily="2" charset="-79"/>
                  <a:cs typeface="Arial Hebrew" pitchFamily="2" charset="-79"/>
                </a:rPr>
                <a:t>, </a:t>
              </a:r>
              <a:r>
                <a:rPr lang="de-DE" sz="1400" b="1" dirty="0" err="1">
                  <a:latin typeface="Arial Hebrew" pitchFamily="2" charset="-79"/>
                  <a:cs typeface="Arial Hebrew" pitchFamily="2" charset="-79"/>
                </a:rPr>
                <a:t>medienprojekte</a:t>
              </a:r>
              <a:endParaRPr lang="de-DE" sz="1400" b="1" dirty="0">
                <a:latin typeface="Arial Hebrew" pitchFamily="2" charset="-79"/>
                <a:cs typeface="Arial Hebrew" pitchFamily="2" charset="-79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0180284-1FF1-604F-B761-35974456B773}"/>
                </a:ext>
              </a:extLst>
            </p:cNvPr>
            <p:cNvSpPr/>
            <p:nvPr/>
          </p:nvSpPr>
          <p:spPr>
            <a:xfrm>
              <a:off x="2316495" y="2667245"/>
              <a:ext cx="4340654" cy="169250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212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9378D79D-BA70-4761-B84D-1F765CFC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336" y="0"/>
            <a:ext cx="12311336" cy="7173416"/>
          </a:xfrm>
          <a:prstGeom prst="rect">
            <a:avLst/>
          </a:prstGeom>
          <a:ln>
            <a:noFill/>
          </a:ln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75F1DF7-AFE6-6D45-9D54-0EFC727E02B7}"/>
              </a:ext>
            </a:extLst>
          </p:cNvPr>
          <p:cNvSpPr txBox="1"/>
          <p:nvPr/>
        </p:nvSpPr>
        <p:spPr>
          <a:xfrm>
            <a:off x="8473205" y="769550"/>
            <a:ext cx="334604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Identifikation</a:t>
            </a:r>
          </a:p>
          <a:p>
            <a:pPr algn="r"/>
            <a:endParaRPr lang="de-DE" sz="3200" b="1" i="1" dirty="0">
              <a:solidFill>
                <a:srgbClr val="ED901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ECCD3FC-59B8-2949-BAE6-02A8B4BA9310}"/>
              </a:ext>
            </a:extLst>
          </p:cNvPr>
          <p:cNvSpPr txBox="1"/>
          <p:nvPr/>
        </p:nvSpPr>
        <p:spPr>
          <a:xfrm>
            <a:off x="1738129" y="2082092"/>
            <a:ext cx="10081120" cy="3992631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Der </a:t>
            </a:r>
            <a:r>
              <a:rPr lang="de-DE" sz="3200" b="1" dirty="0" err="1">
                <a:solidFill>
                  <a:srgbClr val="ED9011"/>
                </a:solidFill>
              </a:rPr>
              <a:t>BerufsWahlPass</a:t>
            </a:r>
            <a:r>
              <a:rPr lang="de-DE" sz="3200" b="1" dirty="0">
                <a:solidFill>
                  <a:srgbClr val="ED9011"/>
                </a:solidFill>
              </a:rPr>
              <a:t> für Bochum und Herne e.V.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 hat </a:t>
            </a:r>
            <a:r>
              <a:rPr lang="de-DE" sz="3200" b="1" u="sng" dirty="0">
                <a:solidFill>
                  <a:srgbClr val="ED9011"/>
                </a:solidFill>
              </a:rPr>
              <a:t>nichts</a:t>
            </a:r>
            <a:r>
              <a:rPr lang="de-DE" sz="3200" b="1" dirty="0">
                <a:solidFill>
                  <a:srgbClr val="ED9011"/>
                </a:solidFill>
              </a:rPr>
              <a:t> zu tun mit dem Berufswahlpass NRW -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 wir haben nur unseren Namen beibehalten</a:t>
            </a:r>
            <a:endParaRPr lang="de-DE" sz="800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wir hatten früher einen eigenen </a:t>
            </a:r>
            <a:r>
              <a:rPr lang="de-DE" sz="3200" b="1" dirty="0" err="1">
                <a:solidFill>
                  <a:srgbClr val="ED9011"/>
                </a:solidFill>
              </a:rPr>
              <a:t>BerufsWahlPass</a:t>
            </a:r>
            <a:r>
              <a:rPr lang="de-DE" sz="3200" b="1" dirty="0">
                <a:solidFill>
                  <a:srgbClr val="ED901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Ordner mit regionalem Bezug zu Bochum und Herne</a:t>
            </a:r>
          </a:p>
          <a:p>
            <a:pPr>
              <a:lnSpc>
                <a:spcPct val="150000"/>
              </a:lnSpc>
            </a:pPr>
            <a:endParaRPr lang="de-DE" sz="1000" b="1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75F1DF7-AFE6-6D45-9D54-0EFC727E02B7}"/>
              </a:ext>
            </a:extLst>
          </p:cNvPr>
          <p:cNvSpPr txBox="1"/>
          <p:nvPr/>
        </p:nvSpPr>
        <p:spPr>
          <a:xfrm>
            <a:off x="4385129" y="548680"/>
            <a:ext cx="74690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Praktikums-Module</a:t>
            </a:r>
          </a:p>
          <a:p>
            <a:pPr algn="r"/>
            <a:r>
              <a:rPr lang="de-DE" sz="3200" b="1" dirty="0">
                <a:solidFill>
                  <a:srgbClr val="ED9011"/>
                </a:solidFill>
              </a:rPr>
              <a:t>für Praktika in </a:t>
            </a:r>
            <a:r>
              <a:rPr lang="de-DE" sz="3200" b="1" i="1" dirty="0">
                <a:solidFill>
                  <a:srgbClr val="ED9011"/>
                </a:solidFill>
              </a:rPr>
              <a:t>allgemeinbildenden Schulen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ECCD3FC-59B8-2949-BAE6-02A8B4BA9310}"/>
              </a:ext>
            </a:extLst>
          </p:cNvPr>
          <p:cNvSpPr txBox="1"/>
          <p:nvPr/>
        </p:nvSpPr>
        <p:spPr>
          <a:xfrm>
            <a:off x="1773105" y="2082092"/>
            <a:ext cx="10081120" cy="3992631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Online-Module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 „Wie finde ich eine Praktikumsstelle ?“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 „Wie bewerbe ich mich um Praktikumsstellen ?“</a:t>
            </a:r>
            <a:endParaRPr lang="de-DE" sz="3200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Handouts für Schüler/-innen, Lehrer/-innen, Eltern    online als </a:t>
            </a:r>
            <a:r>
              <a:rPr lang="de-DE" sz="3200" b="1" dirty="0" err="1">
                <a:solidFill>
                  <a:srgbClr val="ED9011"/>
                </a:solidFill>
              </a:rPr>
              <a:t>pdf</a:t>
            </a:r>
            <a:r>
              <a:rPr lang="de-DE" sz="3200" b="1" dirty="0">
                <a:solidFill>
                  <a:srgbClr val="ED9011"/>
                </a:solidFill>
              </a:rPr>
              <a:t> (und im Shopsystem in Papierform)</a:t>
            </a:r>
          </a:p>
          <a:p>
            <a:pPr>
              <a:lnSpc>
                <a:spcPct val="150000"/>
              </a:lnSpc>
            </a:pPr>
            <a:endParaRPr lang="de-DE" sz="1000" b="1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969A1C7D-264A-AF4B-8CA3-8FEF09D8691E}"/>
              </a:ext>
            </a:extLst>
          </p:cNvPr>
          <p:cNvSpPr txBox="1"/>
          <p:nvPr/>
        </p:nvSpPr>
        <p:spPr>
          <a:xfrm>
            <a:off x="6198841" y="590239"/>
            <a:ext cx="562583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Welche Praktika gibt es</a:t>
            </a:r>
          </a:p>
          <a:p>
            <a:pPr algn="r"/>
            <a:r>
              <a:rPr lang="de-DE" sz="3200" b="1" dirty="0">
                <a:solidFill>
                  <a:srgbClr val="ED9011"/>
                </a:solidFill>
              </a:rPr>
              <a:t>in </a:t>
            </a:r>
            <a:r>
              <a:rPr lang="de-DE" sz="3200" b="1" i="1" dirty="0">
                <a:solidFill>
                  <a:srgbClr val="ED9011"/>
                </a:solidFill>
              </a:rPr>
              <a:t>allgemeinbildenden Schulen</a:t>
            </a:r>
            <a:r>
              <a:rPr lang="de-DE" sz="3200" b="1" dirty="0">
                <a:solidFill>
                  <a:srgbClr val="ED9011"/>
                </a:solidFill>
              </a:rPr>
              <a:t>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773106" y="2107913"/>
            <a:ext cx="10081120" cy="4131131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800" b="1" i="1" dirty="0">
                <a:solidFill>
                  <a:srgbClr val="ED9011"/>
                </a:solidFill>
              </a:rPr>
              <a:t>Orientierungspraktika / Realisierungspraktika</a:t>
            </a:r>
            <a:endParaRPr lang="de-DE" sz="3800" b="1" dirty="0">
              <a:solidFill>
                <a:srgbClr val="ED901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Tagespraktika (auch: „Berufsfelderkundungen“)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 Schüler/-innen-Betriebspraktika (Sek. I und II)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 Freiwillige Praktika (z.B. in den Ferien)</a:t>
            </a:r>
            <a:endParaRPr lang="de-DE" sz="3200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 Langzeitpraktika / Dauerpraktika / andere Formen</a:t>
            </a:r>
            <a:endParaRPr lang="de-DE" sz="3200" b="1" i="1" dirty="0">
              <a:solidFill>
                <a:srgbClr val="CCE8EB"/>
              </a:solidFill>
            </a:endParaRPr>
          </a:p>
          <a:p>
            <a:pPr>
              <a:lnSpc>
                <a:spcPct val="150000"/>
              </a:lnSpc>
            </a:pPr>
            <a:endParaRPr lang="de-DE" sz="1000" b="1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775520" y="2191800"/>
            <a:ext cx="10081120" cy="3828099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du bewirbst dich um einen </a:t>
            </a:r>
            <a:r>
              <a:rPr lang="de-DE" sz="3000" b="1" i="1" dirty="0">
                <a:solidFill>
                  <a:srgbClr val="ED9011"/>
                </a:solidFill>
              </a:rPr>
              <a:t>konkreten</a:t>
            </a:r>
            <a:r>
              <a:rPr lang="de-DE" sz="3000" b="1" dirty="0">
                <a:solidFill>
                  <a:srgbClr val="ED9011"/>
                </a:solidFill>
              </a:rPr>
              <a:t> Praktikums-</a:t>
            </a:r>
            <a:r>
              <a:rPr lang="de-DE" sz="3200" b="1" i="1" u="sng" dirty="0">
                <a:solidFill>
                  <a:srgbClr val="ED9011"/>
                </a:solidFill>
              </a:rPr>
              <a:t>Beruf</a:t>
            </a:r>
            <a:r>
              <a:rPr lang="de-DE" sz="3200" b="1" i="1" dirty="0">
                <a:solidFill>
                  <a:srgbClr val="ED9011"/>
                </a:solidFill>
              </a:rPr>
              <a:t> </a:t>
            </a:r>
            <a:r>
              <a:rPr lang="de-DE" sz="3000" b="1" dirty="0">
                <a:solidFill>
                  <a:srgbClr val="ED9011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endParaRPr lang="de-DE" sz="8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daher musst du dir über </a:t>
            </a:r>
            <a:r>
              <a:rPr lang="de-DE" sz="3200" b="1" i="1" dirty="0">
                <a:solidFill>
                  <a:srgbClr val="ED9011"/>
                </a:solidFill>
              </a:rPr>
              <a:t>deine</a:t>
            </a:r>
            <a:r>
              <a:rPr lang="de-DE" sz="3200" b="1" dirty="0">
                <a:solidFill>
                  <a:srgbClr val="ED9011"/>
                </a:solidFill>
              </a:rPr>
              <a:t> konkreten </a:t>
            </a:r>
            <a:r>
              <a:rPr lang="de-DE" sz="3200" b="1" i="1" dirty="0">
                <a:solidFill>
                  <a:srgbClr val="ED9011"/>
                </a:solidFill>
              </a:rPr>
              <a:t>Wünsche</a:t>
            </a:r>
            <a:r>
              <a:rPr lang="de-DE" sz="3200" b="1" dirty="0">
                <a:solidFill>
                  <a:srgbClr val="ED9011"/>
                </a:solidFill>
              </a:rPr>
              <a:t> 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und </a:t>
            </a:r>
            <a:r>
              <a:rPr lang="de-DE" sz="3200" b="1" i="1" dirty="0">
                <a:solidFill>
                  <a:srgbClr val="ED9011"/>
                </a:solidFill>
              </a:rPr>
              <a:t>Interessen</a:t>
            </a:r>
            <a:r>
              <a:rPr lang="de-DE" sz="3200" b="1" dirty="0">
                <a:solidFill>
                  <a:srgbClr val="ED9011"/>
                </a:solidFill>
              </a:rPr>
              <a:t> klarwerden !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dafür bieten wir dir eine Orientierungshilfe an:</a:t>
            </a:r>
            <a:endParaRPr lang="de-DE" sz="3200" dirty="0">
              <a:solidFill>
                <a:srgbClr val="ED901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40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glow rad="101600">
                    <a:srgbClr val="ED9011">
                      <a:alpha val="60000"/>
                    </a:srgbClr>
                  </a:glow>
                </a:effectLst>
              </a:rPr>
              <a:t>www.5ways4me.net</a:t>
            </a: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9AD9A6-B57D-764A-8082-46A5F65178ED}"/>
              </a:ext>
            </a:extLst>
          </p:cNvPr>
          <p:cNvSpPr txBox="1"/>
          <p:nvPr/>
        </p:nvSpPr>
        <p:spPr>
          <a:xfrm>
            <a:off x="7608168" y="908720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ED9011"/>
                </a:solidFill>
              </a:rPr>
              <a:t>Praktikums-</a:t>
            </a:r>
            <a:r>
              <a:rPr lang="de-DE" sz="4400" b="1" i="1" u="sng" dirty="0">
                <a:solidFill>
                  <a:srgbClr val="ED9011"/>
                </a:solidFill>
              </a:rPr>
              <a:t>Beruf</a:t>
            </a:r>
          </a:p>
        </p:txBody>
      </p:sp>
    </p:spTree>
    <p:extLst>
      <p:ext uri="{BB962C8B-B14F-4D97-AF65-F5344CB8AC3E}">
        <p14:creationId xmlns:p14="http://schemas.microsoft.com/office/powerpoint/2010/main" val="619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663957" y="2036360"/>
            <a:ext cx="10081120" cy="4597541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wir arbeiten mit </a:t>
            </a:r>
            <a:r>
              <a:rPr lang="de-DE" sz="3600" b="1" i="1" u="sng" dirty="0">
                <a:solidFill>
                  <a:srgbClr val="ED9011"/>
                </a:solidFill>
              </a:rPr>
              <a:t>Interessen</a:t>
            </a:r>
            <a:r>
              <a:rPr lang="de-DE" sz="3000" b="1" dirty="0">
                <a:solidFill>
                  <a:srgbClr val="ED9011"/>
                </a:solidFill>
              </a:rPr>
              <a:t>feldern,</a:t>
            </a:r>
          </a:p>
          <a:p>
            <a:r>
              <a:rPr lang="de-DE" sz="3000" b="1" dirty="0">
                <a:solidFill>
                  <a:srgbClr val="ED9011"/>
                </a:solidFill>
              </a:rPr>
              <a:t>      </a:t>
            </a:r>
            <a:r>
              <a:rPr lang="de-DE" sz="3000" b="1" u="sng" dirty="0">
                <a:solidFill>
                  <a:srgbClr val="ED9011"/>
                </a:solidFill>
              </a:rPr>
              <a:t>nicht</a:t>
            </a:r>
            <a:r>
              <a:rPr lang="de-DE" sz="3000" b="1" dirty="0">
                <a:solidFill>
                  <a:srgbClr val="ED9011"/>
                </a:solidFill>
              </a:rPr>
              <a:t> mit </a:t>
            </a:r>
            <a:r>
              <a:rPr lang="de-DE" sz="3000" b="1" i="1" dirty="0">
                <a:solidFill>
                  <a:srgbClr val="ED9011"/>
                </a:solidFill>
              </a:rPr>
              <a:t>Berufs</a:t>
            </a:r>
            <a:r>
              <a:rPr lang="de-DE" sz="3000" b="1" dirty="0">
                <a:solidFill>
                  <a:srgbClr val="ED9011"/>
                </a:solidFill>
              </a:rPr>
              <a:t>feldern oder </a:t>
            </a:r>
            <a:r>
              <a:rPr lang="de-DE" sz="3000" b="1" i="1" dirty="0">
                <a:solidFill>
                  <a:srgbClr val="ED9011"/>
                </a:solidFill>
              </a:rPr>
              <a:t>Berufsbereichen</a:t>
            </a:r>
            <a:endParaRPr lang="de-DE" sz="3000" b="1" dirty="0">
              <a:solidFill>
                <a:srgbClr val="ED9011"/>
              </a:solidFill>
            </a:endParaRPr>
          </a:p>
          <a:p>
            <a:endParaRPr lang="de-DE" sz="8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du wählst aus Interessenfeldern aus und bekommst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Vorschläge für mögliche Praktikums-</a:t>
            </a:r>
            <a:r>
              <a:rPr lang="de-DE" sz="3200" b="1" i="1" u="sng" dirty="0">
                <a:solidFill>
                  <a:srgbClr val="ED9011"/>
                </a:solidFill>
              </a:rPr>
              <a:t>Berufe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die richtige Reihenfolge ist also: 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1. Praktikumsberuf(</a:t>
            </a:r>
            <a:r>
              <a:rPr lang="de-DE" sz="3200" b="1" dirty="0" err="1">
                <a:solidFill>
                  <a:srgbClr val="ED9011"/>
                </a:solidFill>
              </a:rPr>
              <a:t>e</a:t>
            </a:r>
            <a:r>
              <a:rPr lang="de-DE" sz="3200" b="1" dirty="0">
                <a:solidFill>
                  <a:srgbClr val="ED9011"/>
                </a:solidFill>
              </a:rPr>
              <a:t>) finden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2. Praktikumstellen suchen</a:t>
            </a:r>
            <a:endParaRPr lang="de-DE" sz="3200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9AD9A6-B57D-764A-8082-46A5F65178ED}"/>
              </a:ext>
            </a:extLst>
          </p:cNvPr>
          <p:cNvSpPr txBox="1"/>
          <p:nvPr/>
        </p:nvSpPr>
        <p:spPr>
          <a:xfrm>
            <a:off x="1561753" y="1042821"/>
            <a:ext cx="10285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ED9011"/>
                </a:solidFill>
              </a:rPr>
              <a:t>Praktikums-</a:t>
            </a:r>
            <a:r>
              <a:rPr lang="de-DE" sz="4400" b="1" i="1" u="sng" dirty="0">
                <a:solidFill>
                  <a:srgbClr val="ED9011"/>
                </a:solidFill>
              </a:rPr>
              <a:t>Beruf </a:t>
            </a:r>
            <a:r>
              <a:rPr lang="de-DE" sz="4400" b="1" dirty="0">
                <a:solidFill>
                  <a:srgbClr val="ED9011"/>
                </a:solidFill>
              </a:rPr>
              <a:t> finden </a:t>
            </a:r>
            <a:r>
              <a:rPr lang="de-DE" sz="3200" b="1" dirty="0">
                <a:solidFill>
                  <a:srgbClr val="ED9011"/>
                </a:solidFill>
              </a:rPr>
              <a:t>mit </a:t>
            </a:r>
            <a:r>
              <a:rPr lang="de-DE" sz="32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glow rad="101600">
                    <a:srgbClr val="ED9011">
                      <a:alpha val="60000"/>
                    </a:srgbClr>
                  </a:glow>
                </a:effectLst>
              </a:rPr>
              <a:t>www.5ways4me.net</a:t>
            </a:r>
          </a:p>
        </p:txBody>
      </p:sp>
    </p:spTree>
    <p:extLst>
      <p:ext uri="{BB962C8B-B14F-4D97-AF65-F5344CB8AC3E}">
        <p14:creationId xmlns:p14="http://schemas.microsoft.com/office/powerpoint/2010/main" val="28365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Breitbild</PresentationFormat>
  <Paragraphs>223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Arial Hebrew</vt:lpstr>
      <vt:lpstr>Arial Rounded MT Bold</vt:lpstr>
      <vt:lpstr>Calibri</vt:lpstr>
      <vt:lpstr>Futura Medium</vt:lpstr>
      <vt:lpstr>Wingdings</vt:lpstr>
      <vt:lpstr>Larissa</vt:lpstr>
      <vt:lpstr>Praktikumsberufe nach Deinen Wünschen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 Möller</dc:creator>
  <cp:lastModifiedBy>Gerd Paulich</cp:lastModifiedBy>
  <cp:revision>397</cp:revision>
  <dcterms:created xsi:type="dcterms:W3CDTF">2014-03-11T19:14:40Z</dcterms:created>
  <dcterms:modified xsi:type="dcterms:W3CDTF">2025-10-17T07:24:51Z</dcterms:modified>
</cp:coreProperties>
</file>