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66" r:id="rId2"/>
    <p:sldId id="342" r:id="rId3"/>
    <p:sldId id="337" r:id="rId4"/>
    <p:sldId id="365" r:id="rId5"/>
    <p:sldId id="340" r:id="rId6"/>
    <p:sldId id="364" r:id="rId7"/>
    <p:sldId id="368" r:id="rId8"/>
    <p:sldId id="344" r:id="rId9"/>
    <p:sldId id="346" r:id="rId10"/>
    <p:sldId id="347" r:id="rId11"/>
    <p:sldId id="367" r:id="rId12"/>
    <p:sldId id="348" r:id="rId13"/>
    <p:sldId id="388" r:id="rId14"/>
    <p:sldId id="389" r:id="rId15"/>
    <p:sldId id="390" r:id="rId16"/>
    <p:sldId id="391" r:id="rId17"/>
    <p:sldId id="392" r:id="rId18"/>
    <p:sldId id="393" r:id="rId19"/>
    <p:sldId id="394" r:id="rId20"/>
    <p:sldId id="395" r:id="rId21"/>
    <p:sldId id="396" r:id="rId22"/>
    <p:sldId id="397" r:id="rId23"/>
    <p:sldId id="350" r:id="rId24"/>
    <p:sldId id="377" r:id="rId25"/>
    <p:sldId id="398" r:id="rId26"/>
    <p:sldId id="399" r:id="rId27"/>
    <p:sldId id="400" r:id="rId28"/>
    <p:sldId id="401" r:id="rId29"/>
    <p:sldId id="402" r:id="rId30"/>
    <p:sldId id="403" r:id="rId31"/>
    <p:sldId id="378" r:id="rId32"/>
  </p:sldIdLst>
  <p:sldSz cx="12192000" cy="6858000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011"/>
    <a:srgbClr val="CCE8EB"/>
    <a:srgbClr val="ED9010"/>
    <a:srgbClr val="003863"/>
    <a:srgbClr val="48A3A6"/>
    <a:srgbClr val="E0992F"/>
    <a:srgbClr val="91BA38"/>
    <a:srgbClr val="8FBB36"/>
    <a:srgbClr val="FFCADD"/>
    <a:srgbClr val="1FA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43"/>
    <p:restoredTop sz="95308" autoAdjust="0"/>
  </p:normalViewPr>
  <p:slideViewPr>
    <p:cSldViewPr>
      <p:cViewPr varScale="1">
        <p:scale>
          <a:sx n="78" d="100"/>
          <a:sy n="78" d="100"/>
        </p:scale>
        <p:origin x="130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A2FB8-432D-4349-8E0C-CDB64FDA51DC}" type="datetimeFigureOut">
              <a:rPr lang="de-DE" smtClean="0"/>
              <a:pPr/>
              <a:t>27.11.2025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68A0A-4640-46D6-AA30-138F18B0DC0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9835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68A0A-4640-46D6-AA30-138F18B0DC00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6091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6947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7B46E-E3B2-E5DE-BF0E-48B6F2DF1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CE36528-C6D8-BA6C-8291-1E23465312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97EB032-FA74-855A-C57F-6A19151285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302CEC-8AE3-23F0-5D0E-922185A4E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932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3049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61DDD-DA1A-2427-C126-EED2E127C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88737B5-5C43-DEB2-3467-A095299A2F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A9D5E8F-95A7-E6CC-9900-675337E4FB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Da erscheinen natürlich alle Wiederholungen des Wortes „Text“ rot unterstrichen. Ich weiß nicht, ob man das wegkriegen kann.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9E42BD-CBD2-F8DE-DD2F-F7F9A9C460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0772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54026-9617-8D5E-F174-7BAD2D643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0AD5940-7A96-1A6D-6416-67D9F2B475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F5926A2-8ECD-761B-CC2A-DFCC42C9CE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3CDD19-1600-7D94-34C3-A270EE8E94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805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D8D15-06A8-001A-C97F-BE2F889E2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C0BCC5D-8761-E755-58F6-044EF56495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40F12C1-386D-73B3-EF07-61B0195C87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Hinweis Jens: hier habe ich den Text vom zweiten Pfeil reduziert auf den Namen. Ich fände Vornamen und Nachnamen auch besser, aber das könnte von Schülern/-innen etwas holprig formuliert sein.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Und ich habe das „anrufen“ rausgenommen. Wenn 8er-Schüler/-innen, dazu evtl. noch schwächere oder schüchterne, in einem Unternehmen anrufen, wird das schwierig.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B9A9E5-DBB6-0DCB-0FC0-C4CDFE6AEA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6174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F0806-5795-DD22-6223-C5A2238F4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003AAEC-1951-9383-75B8-D2059EAE13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536A73F-EEDB-6CBF-CDBE-925B62CC35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734ED9-91AB-1297-2E87-FD9A434620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6995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EF990-173B-C221-1FD4-23D634591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ABD0F4B-20F5-6B0D-B40D-A81E4A2173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4B4BD1E-B0B7-AE91-79B1-B02A1758A9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CB833B-C58A-9719-74AD-8983337266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158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1BBE4-1F66-61C3-A9C5-4F4F52986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99805E2-3680-FBD0-12B3-07BC45F89D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2C41067-2675-2510-E89E-C6EEEE308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14D12F-06F3-CB66-4494-84F320264B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6838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DF0F7-0322-0DF5-50BA-0354B27BD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3069AF6-78AA-D917-8A54-6BC10014B4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D6A3B52-1C9D-A428-2D05-904FE2E6B9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8DF75F-7017-E796-18EA-1F1A1EEEAC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28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 kannst du den Punkt 1 „normal“ in weiß machen und den Punkt 2 so hervorheben wie jetzt den Punkt 1. Folie kann mit ihrem Aufruf so komplett erscheinen.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68A0A-4640-46D6-AA30-138F18B0DC00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0282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DF68A-109C-50D6-A122-8650CDE69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B7B154C-05E9-9737-E226-DA55D434DD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DDE231B-36DD-B34E-8EF7-EA8673A203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A8E2D6-43C0-BB74-C141-3A8DB7730A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8841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6DE14-4E65-3EF0-D9D9-EE12331D2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3839C0C-4406-2A48-D6D8-7C7962BBEA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3156F6C-4068-FBD9-D593-39BE4ED21B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65C2594-95DB-888A-984B-9E9038BF5B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6947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56F45-8433-AF82-DA8A-630FAD583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4B6C474-FD98-B3C3-B79A-845634EC84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499ED10-6F86-D872-2599-8B966EAD39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4C4FB1-A430-9D45-07A9-994DB77F50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383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1528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498BA-2449-20AC-80CF-ADB18FF25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4F0D917-596F-BD09-09C5-45D05E1367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B028C57-BDF4-2FE9-B5A9-20ACB03053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FC47E3-7198-9B40-30A7-D7623002C5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2451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1D656-7423-9C22-D841-30BF9EFCF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B08A2F6-C0BE-CACA-DE4E-120059F48B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D627C73-B9B0-2F44-A73A-3110C7BFC4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Da erscheinen natürlich alle Wiederholungen des Wortes „Text“ rot unterstrichen. Ich weiß nicht, ob man das wegkriegen kann.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A4ED7A-1E76-CC04-5B6E-606D83FBE3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697CEF-368C-B04B-BD69-90F3FC47919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080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0C382-284E-35F9-9AB9-7E7F02BC4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45E11CC-BE75-FB88-644E-662885F695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03C4D23-2D71-81E1-C26F-2C62C75B90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2BF44F-88CA-09E5-2CC7-63C288209B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697CEF-368C-B04B-BD69-90F3FC47919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4201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DD2AB-E128-2BCA-16CA-4D949C347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A96213C-DE18-C5CF-0DEC-3CA3E013AE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5AF4D1C-5903-442C-AC54-4E39B61E96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89DC19-AE48-0D5F-E3F0-42705BFDD2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697CEF-368C-B04B-BD69-90F3FC47919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9251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AB7A9-BAC1-B88C-A325-2C1F7C39B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92B957C-76FD-0FFF-66A6-A1435646B4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6218065-9300-D429-3864-1476EF858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3E1508-9704-9815-CC1D-9C4415AB85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697CEF-368C-B04B-BD69-90F3FC47919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8461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0503E-1B5C-1BA5-507B-99706AA57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FA44F51-47B2-D88B-8DE8-D8EEDAE316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F1F0583-2928-1737-54F9-E2AFDA8138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ECD12C-BFA9-0741-14A8-66402472F9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697CEF-368C-B04B-BD69-90F3FC47919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019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68125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E0D1C-A607-F471-32DE-CEDEE044B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150ABA1-52A0-82E3-6C00-97437476DA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63F4692-24D1-882D-4EEA-480C08436C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1EC343-2681-4D49-24AA-1A1AB80F7D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697CEF-368C-B04B-BD69-90F3FC47919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2128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3DD2F-70BE-A207-CAE0-C5D94F943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E91FFE2-821C-6FDF-3115-0CFB55AA07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F03C392-7F22-B313-489A-C5163E6374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72F050-0479-91A5-171D-FB3ACCBA40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1699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311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205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309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FDF01-F4D8-4C33-0768-329B08A55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25D52EE-359C-48D6-E0EE-6B575CEABF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49A0630-B925-1B68-48BC-8D54D8E0D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68E3A-F02A-BE17-CC47-067D83F32A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888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779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97CEF-368C-B04B-BD69-90F3FC47919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398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1331-8268-433A-88D6-F815D4E4BAFB}" type="datetimeFigureOut">
              <a:rPr lang="de-DE" smtClean="0"/>
              <a:pPr/>
              <a:t>27.11.2025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D244-F58A-43F8-BDE8-2F3F833F431D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0" y="0"/>
            <a:ext cx="12192000" cy="1989138"/>
            <a:chOff x="0" y="0"/>
            <a:chExt cx="9144000" cy="1989138"/>
          </a:xfrm>
        </p:grpSpPr>
        <p:pic>
          <p:nvPicPr>
            <p:cNvPr id="8" name="Grafik 7" descr="page-head-2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0" r="57745"/>
            <a:stretch>
              <a:fillRect/>
            </a:stretch>
          </p:blipFill>
          <p:spPr bwMode="auto">
            <a:xfrm>
              <a:off x="0" y="0"/>
              <a:ext cx="9144000" cy="198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uppieren 8"/>
            <p:cNvGrpSpPr/>
            <p:nvPr userDrawn="1"/>
          </p:nvGrpSpPr>
          <p:grpSpPr>
            <a:xfrm>
              <a:off x="6084888" y="260350"/>
              <a:ext cx="2994025" cy="1203325"/>
              <a:chOff x="6084888" y="260350"/>
              <a:chExt cx="2994025" cy="1203325"/>
            </a:xfrm>
          </p:grpSpPr>
          <p:pic>
            <p:nvPicPr>
              <p:cNvPr id="10" name="Grafik 6" descr="logo_col.png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>
                <a:fillRect/>
              </a:stretch>
            </p:blipFill>
            <p:spPr bwMode="auto">
              <a:xfrm>
                <a:off x="6156325" y="260350"/>
                <a:ext cx="600075" cy="874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Grafik 6" descr="Logo-KH_300.png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5975" y="314325"/>
                <a:ext cx="1912938" cy="377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feld 12"/>
              <p:cNvSpPr txBox="1"/>
              <p:nvPr userDrawn="1"/>
            </p:nvSpPr>
            <p:spPr>
              <a:xfrm>
                <a:off x="6084888" y="1123950"/>
                <a:ext cx="935037" cy="3397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z="800" b="1" dirty="0">
                    <a:solidFill>
                      <a:schemeClr val="accent6"/>
                    </a:solidFill>
                  </a:rPr>
                  <a:t>für Bochum </a:t>
                </a:r>
                <a:br>
                  <a:rPr lang="de-DE" sz="800" b="1" dirty="0">
                    <a:solidFill>
                      <a:schemeClr val="accent6"/>
                    </a:solidFill>
                  </a:rPr>
                </a:br>
                <a:r>
                  <a:rPr lang="de-DE" sz="800" b="1" dirty="0">
                    <a:solidFill>
                      <a:schemeClr val="accent6"/>
                    </a:solidFill>
                  </a:rPr>
                  <a:t>und Herne e.V.</a:t>
                </a:r>
              </a:p>
            </p:txBody>
          </p:sp>
        </p:grpSp>
      </p:grpSp>
      <p:grpSp>
        <p:nvGrpSpPr>
          <p:cNvPr id="17" name="Gruppieren 16"/>
          <p:cNvGrpSpPr/>
          <p:nvPr userDrawn="1"/>
        </p:nvGrpSpPr>
        <p:grpSpPr>
          <a:xfrm>
            <a:off x="9648396" y="850919"/>
            <a:ext cx="3216109" cy="276999"/>
            <a:chOff x="4305300" y="1844824"/>
            <a:chExt cx="4659188" cy="534139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5300" y="1844824"/>
              <a:ext cx="5334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feld 18"/>
            <p:cNvSpPr txBox="1"/>
            <p:nvPr/>
          </p:nvSpPr>
          <p:spPr>
            <a:xfrm>
              <a:off x="4932040" y="1844824"/>
              <a:ext cx="4032448" cy="53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00" dirty="0"/>
                <a:t>Institut für Psychologische Dienstleistungen</a:t>
              </a:r>
            </a:p>
            <a:p>
              <a:r>
                <a:rPr lang="de-DE" sz="600" dirty="0"/>
                <a:t>Dr. Sebastian </a:t>
              </a:r>
              <a:r>
                <a:rPr lang="de-DE" sz="600" dirty="0" err="1"/>
                <a:t>Bartoschek</a:t>
              </a:r>
              <a:endParaRPr lang="de-DE" sz="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0143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1331-8268-433A-88D6-F815D4E4BAFB}" type="datetimeFigureOut">
              <a:rPr lang="de-DE" smtClean="0"/>
              <a:pPr/>
              <a:t>27.11.2025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D244-F58A-43F8-BDE8-2F3F833F431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32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1331-8268-433A-88D6-F815D4E4BAFB}" type="datetimeFigureOut">
              <a:rPr lang="de-DE" smtClean="0"/>
              <a:pPr/>
              <a:t>27.11.2025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D244-F58A-43F8-BDE8-2F3F833F431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78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1331-8268-433A-88D6-F815D4E4BAFB}" type="datetimeFigureOut">
              <a:rPr lang="de-DE" smtClean="0"/>
              <a:pPr/>
              <a:t>27.11.2025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D244-F58A-43F8-BDE8-2F3F833F431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742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1331-8268-433A-88D6-F815D4E4BAFB}" type="datetimeFigureOut">
              <a:rPr lang="de-DE" smtClean="0"/>
              <a:pPr/>
              <a:t>27.11.2025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D244-F58A-43F8-BDE8-2F3F833F431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278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1331-8268-433A-88D6-F815D4E4BAFB}" type="datetimeFigureOut">
              <a:rPr lang="de-DE" smtClean="0"/>
              <a:pPr/>
              <a:t>27.11.2025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D244-F58A-43F8-BDE8-2F3F833F431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342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1331-8268-433A-88D6-F815D4E4BAFB}" type="datetimeFigureOut">
              <a:rPr lang="de-DE" smtClean="0"/>
              <a:pPr/>
              <a:t>27.11.2025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D244-F58A-43F8-BDE8-2F3F833F431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43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1331-8268-433A-88D6-F815D4E4BAFB}" type="datetimeFigureOut">
              <a:rPr lang="de-DE" smtClean="0"/>
              <a:pPr/>
              <a:t>27.11.2025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D244-F58A-43F8-BDE8-2F3F833F431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47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1331-8268-433A-88D6-F815D4E4BAFB}" type="datetimeFigureOut">
              <a:rPr lang="de-DE" smtClean="0"/>
              <a:pPr/>
              <a:t>27.11.2025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D244-F58A-43F8-BDE8-2F3F833F431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29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1331-8268-433A-88D6-F815D4E4BAFB}" type="datetimeFigureOut">
              <a:rPr lang="de-DE" smtClean="0"/>
              <a:pPr/>
              <a:t>27.11.2025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D244-F58A-43F8-BDE8-2F3F833F431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09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1331-8268-433A-88D6-F815D4E4BAFB}" type="datetimeFigureOut">
              <a:rPr lang="de-DE" smtClean="0"/>
              <a:pPr/>
              <a:t>27.11.2025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D244-F58A-43F8-BDE8-2F3F833F431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47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D1331-8268-433A-88D6-F815D4E4BAFB}" type="datetimeFigureOut">
              <a:rPr lang="de-DE" smtClean="0"/>
              <a:pPr/>
              <a:t>27.11.2025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0D244-F58A-43F8-BDE8-2F3F833F431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33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emf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722DA9-CE6B-B471-F448-A2F2E00B6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252" y="921735"/>
            <a:ext cx="9865096" cy="1143000"/>
          </a:xfrm>
        </p:spPr>
        <p:txBody>
          <a:bodyPr/>
          <a:lstStyle/>
          <a:p>
            <a:r>
              <a:rPr lang="de-DE" b="1" dirty="0">
                <a:solidFill>
                  <a:srgbClr val="E0992F"/>
                </a:solidFill>
              </a:rPr>
              <a:t>Praktikumsberufe nach </a:t>
            </a:r>
            <a:r>
              <a:rPr lang="de-DE" b="1" i="1" u="sng" dirty="0">
                <a:solidFill>
                  <a:srgbClr val="E0992F"/>
                </a:solidFill>
              </a:rPr>
              <a:t>Deinen</a:t>
            </a:r>
            <a:r>
              <a:rPr lang="de-DE" b="1" dirty="0">
                <a:solidFill>
                  <a:srgbClr val="E0992F"/>
                </a:solidFill>
              </a:rPr>
              <a:t> Wünschen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C10E329-809F-F943-85CA-0AD3F9F90FD2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6" name="Grafik 5" descr="logo_col.png">
              <a:extLst>
                <a:ext uri="{FF2B5EF4-FFF2-40B4-BE49-F238E27FC236}">
                  <a16:creationId xmlns:a16="http://schemas.microsoft.com/office/drawing/2014/main" id="{37B67DBF-0BBD-8B41-94AE-3591EBD29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3F664F70-A5F0-ED48-A165-273EC322F69C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B49C866-6187-F742-3F1A-B6FAC3839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2548" y="2420888"/>
            <a:ext cx="10972800" cy="3735291"/>
          </a:xfrm>
          <a:prstGeom prst="rect">
            <a:avLst/>
          </a:prstGeom>
          <a:ln w="12700">
            <a:solidFill>
              <a:srgbClr val="48A3A6"/>
            </a:solidFill>
          </a:ln>
        </p:spPr>
      </p:pic>
    </p:spTree>
    <p:extLst>
      <p:ext uri="{BB962C8B-B14F-4D97-AF65-F5344CB8AC3E}">
        <p14:creationId xmlns:p14="http://schemas.microsoft.com/office/powerpoint/2010/main" val="82177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E03C36B-64BD-AA40-9372-35949C603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7C2AA1F-9660-4745-96EC-A5BB32A6126D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0B145E17-C31E-8541-AC10-8810989D8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D4086E8C-8037-594A-83C8-ADC988D6F9C1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083A58A2-528C-404A-93C9-7484F8C55C6E}"/>
              </a:ext>
            </a:extLst>
          </p:cNvPr>
          <p:cNvSpPr txBox="1"/>
          <p:nvPr/>
        </p:nvSpPr>
        <p:spPr>
          <a:xfrm>
            <a:off x="1435331" y="2064735"/>
            <a:ext cx="10081120" cy="4351319"/>
          </a:xfrm>
          <a:prstGeom prst="rect">
            <a:avLst/>
          </a:prstGeom>
          <a:noFill/>
          <a:ln>
            <a:solidFill>
              <a:srgbClr val="CCE8EC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100" b="1" dirty="0">
                <a:solidFill>
                  <a:srgbClr val="ED9011"/>
                </a:solidFill>
              </a:rPr>
              <a:t>Schlage immer parallel hierzu die Seiten im Handout auf!</a:t>
            </a:r>
          </a:p>
          <a:p>
            <a:endParaRPr lang="de-DE" sz="1200" b="1" dirty="0">
              <a:solidFill>
                <a:srgbClr val="ED901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100" b="1" dirty="0">
                <a:solidFill>
                  <a:srgbClr val="ED9011"/>
                </a:solidFill>
              </a:rPr>
              <a:t>Bewerbungen</a:t>
            </a:r>
            <a:r>
              <a:rPr lang="de-DE" sz="3100" b="1" i="1" dirty="0">
                <a:solidFill>
                  <a:srgbClr val="ED9011"/>
                </a:solidFill>
              </a:rPr>
              <a:t> </a:t>
            </a:r>
            <a:r>
              <a:rPr lang="de-DE" sz="3100" b="1" dirty="0">
                <a:solidFill>
                  <a:srgbClr val="ED9011"/>
                </a:solidFill>
              </a:rPr>
              <a:t>(normalerweise) per E-Mail. </a:t>
            </a:r>
          </a:p>
          <a:p>
            <a:endParaRPr lang="de-DE" sz="1200" b="1" i="1" u="sng" dirty="0">
              <a:solidFill>
                <a:srgbClr val="ED901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000" b="1" i="1" u="sng" dirty="0">
                <a:solidFill>
                  <a:srgbClr val="ED9011"/>
                </a:solidFill>
              </a:rPr>
              <a:t>Keine</a:t>
            </a:r>
            <a:r>
              <a:rPr lang="de-DE" sz="3000" b="1" i="1" dirty="0">
                <a:solidFill>
                  <a:srgbClr val="ED9011"/>
                </a:solidFill>
              </a:rPr>
              <a:t> </a:t>
            </a:r>
            <a:r>
              <a:rPr lang="de-DE" sz="3000" b="1" dirty="0">
                <a:solidFill>
                  <a:srgbClr val="ED9011"/>
                </a:solidFill>
              </a:rPr>
              <a:t>telefonischen Bewerbungen! </a:t>
            </a:r>
          </a:p>
          <a:p>
            <a:r>
              <a:rPr lang="de-DE" sz="3000" b="1" i="1" dirty="0">
                <a:solidFill>
                  <a:srgbClr val="ED9011"/>
                </a:solidFill>
              </a:rPr>
              <a:t>     </a:t>
            </a:r>
            <a:r>
              <a:rPr lang="de-DE" sz="3000" b="1" dirty="0">
                <a:solidFill>
                  <a:srgbClr val="ED9011"/>
                </a:solidFill>
              </a:rPr>
              <a:t>Und </a:t>
            </a:r>
            <a:r>
              <a:rPr lang="de-DE" sz="3000" b="1" u="sng" dirty="0">
                <a:solidFill>
                  <a:srgbClr val="ED9011"/>
                </a:solidFill>
              </a:rPr>
              <a:t>nicht einfach </a:t>
            </a:r>
            <a:r>
              <a:rPr lang="de-DE" sz="3000" b="1" i="1" u="sng" dirty="0">
                <a:solidFill>
                  <a:srgbClr val="ED9011"/>
                </a:solidFill>
              </a:rPr>
              <a:t>„auf der Matte stehen“! </a:t>
            </a:r>
          </a:p>
          <a:p>
            <a:endParaRPr lang="de-DE" sz="1200" b="1" i="1" u="sng" dirty="0">
              <a:solidFill>
                <a:srgbClr val="ED901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000" b="1" dirty="0">
                <a:solidFill>
                  <a:srgbClr val="ED9011"/>
                </a:solidFill>
              </a:rPr>
              <a:t>Du bewirbst dich selbst! Nicht andere! (siehe Handout).  </a:t>
            </a:r>
          </a:p>
          <a:p>
            <a:pPr>
              <a:lnSpc>
                <a:spcPct val="150000"/>
              </a:lnSpc>
            </a:pPr>
            <a:endParaRPr lang="de-DE" sz="1200" b="1" i="1" dirty="0">
              <a:solidFill>
                <a:srgbClr val="ED901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000" b="1" dirty="0">
                <a:solidFill>
                  <a:srgbClr val="ED9011"/>
                </a:solidFill>
              </a:rPr>
              <a:t>Lass deine Bewerbungen vor dem Absenden von Leuten anschauen, die´s können! Aber es bleibt </a:t>
            </a:r>
            <a:r>
              <a:rPr lang="de-DE" sz="3000" b="1" i="1" u="sng" dirty="0">
                <a:solidFill>
                  <a:srgbClr val="ED9011"/>
                </a:solidFill>
              </a:rPr>
              <a:t>deine</a:t>
            </a:r>
            <a:r>
              <a:rPr lang="de-DE" sz="3000" b="1" i="1" dirty="0">
                <a:solidFill>
                  <a:srgbClr val="ED9011"/>
                </a:solidFill>
              </a:rPr>
              <a:t> </a:t>
            </a:r>
            <a:r>
              <a:rPr lang="de-DE" sz="3000" b="1" dirty="0">
                <a:solidFill>
                  <a:srgbClr val="ED9011"/>
                </a:solidFill>
              </a:rPr>
              <a:t>Bewerbung!</a:t>
            </a:r>
            <a:endParaRPr lang="de-DE" sz="3000" u="sng" dirty="0">
              <a:solidFill>
                <a:srgbClr val="ED9011"/>
              </a:solidFill>
            </a:endParaRPr>
          </a:p>
          <a:p>
            <a:pPr marL="428625" indent="-428625">
              <a:lnSpc>
                <a:spcPct val="150000"/>
              </a:lnSpc>
              <a:buFont typeface="Wingdings" pitchFamily="2" charset="2"/>
              <a:buChar char="Ø"/>
            </a:pPr>
            <a:endParaRPr lang="de-DE" sz="800" b="1" dirty="0">
              <a:solidFill>
                <a:srgbClr val="ED901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A9AD9A6-B57D-764A-8082-46A5F65178ED}"/>
              </a:ext>
            </a:extLst>
          </p:cNvPr>
          <p:cNvSpPr txBox="1"/>
          <p:nvPr/>
        </p:nvSpPr>
        <p:spPr>
          <a:xfrm>
            <a:off x="7824192" y="1042821"/>
            <a:ext cx="373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400" b="1" i="1" dirty="0">
                <a:solidFill>
                  <a:srgbClr val="ED9011"/>
                </a:solidFill>
              </a:rPr>
              <a:t>Das Wichtigste</a:t>
            </a:r>
            <a:endParaRPr lang="de-DE" sz="3200" b="1" i="1" dirty="0">
              <a:ln w="10160">
                <a:solidFill>
                  <a:srgbClr val="EE9010"/>
                </a:solidFill>
                <a:prstDash val="solid"/>
              </a:ln>
              <a:solidFill>
                <a:srgbClr val="CCE8EC"/>
              </a:solidFill>
              <a:effectLst>
                <a:glow rad="101600">
                  <a:srgbClr val="ED9011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650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F13BE-CFD0-1BCD-B6F5-A4E54D1E7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1D26A3C-7ADA-4027-B6E3-B553D8846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42"/>
            <a:ext cx="12192000" cy="6862241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4322183-2607-C466-C038-D479059795B0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5E2D468D-EDC8-2EC2-3990-9682F1883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0D29AAB3-82C4-1AD8-BD8D-20FBBF25F73C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AF72869C-0F04-ACFE-E17D-A904ECACFFCD}"/>
              </a:ext>
            </a:extLst>
          </p:cNvPr>
          <p:cNvSpPr txBox="1"/>
          <p:nvPr/>
        </p:nvSpPr>
        <p:spPr>
          <a:xfrm>
            <a:off x="1435331" y="2064735"/>
            <a:ext cx="10157957" cy="3739485"/>
          </a:xfrm>
          <a:prstGeom prst="rect">
            <a:avLst/>
          </a:prstGeom>
          <a:noFill/>
          <a:ln>
            <a:solidFill>
              <a:srgbClr val="CCE8EC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3000" b="1" dirty="0">
                <a:solidFill>
                  <a:srgbClr val="ED9011"/>
                </a:solidFill>
              </a:rPr>
              <a:t>Klarheit, um </a:t>
            </a:r>
            <a:r>
              <a:rPr lang="de-DE" sz="3000" b="1" i="1" dirty="0">
                <a:solidFill>
                  <a:srgbClr val="ED9011"/>
                </a:solidFill>
              </a:rPr>
              <a:t>welche(n) Beruf(e) </a:t>
            </a:r>
            <a:r>
              <a:rPr lang="de-DE" sz="3000" b="1" dirty="0">
                <a:solidFill>
                  <a:srgbClr val="ED9011"/>
                </a:solidFill>
              </a:rPr>
              <a:t>du dich bewirbst</a:t>
            </a:r>
            <a:r>
              <a:rPr lang="de-DE" sz="3000" b="1" i="1" dirty="0">
                <a:solidFill>
                  <a:srgbClr val="ED9011"/>
                </a:solidFill>
              </a:rPr>
              <a:t>.  </a:t>
            </a:r>
          </a:p>
          <a:p>
            <a:endParaRPr lang="de-DE" sz="1200" b="1" i="1" dirty="0">
              <a:solidFill>
                <a:srgbClr val="ED901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de-DE" sz="3000" b="1" dirty="0">
                <a:solidFill>
                  <a:srgbClr val="ED9011"/>
                </a:solidFill>
              </a:rPr>
              <a:t>Infos über Praktikums</a:t>
            </a:r>
            <a:r>
              <a:rPr lang="de-DE" sz="3000" b="1" i="1" u="sng" dirty="0">
                <a:solidFill>
                  <a:srgbClr val="ED9011"/>
                </a:solidFill>
              </a:rPr>
              <a:t>beruf</a:t>
            </a:r>
            <a:r>
              <a:rPr lang="de-DE" sz="3000" b="1" dirty="0">
                <a:solidFill>
                  <a:srgbClr val="ED9011"/>
                </a:solidFill>
              </a:rPr>
              <a:t> und</a:t>
            </a:r>
            <a:r>
              <a:rPr lang="de-DE" sz="3000" b="1" i="1" dirty="0">
                <a:solidFill>
                  <a:srgbClr val="ED9011"/>
                </a:solidFill>
              </a:rPr>
              <a:t> </a:t>
            </a:r>
            <a:r>
              <a:rPr lang="de-DE" sz="3000" b="1" dirty="0">
                <a:solidFill>
                  <a:srgbClr val="ED9011"/>
                </a:solidFill>
              </a:rPr>
              <a:t>Praktikums</a:t>
            </a:r>
            <a:r>
              <a:rPr lang="de-DE" sz="3000" b="1" i="1" u="sng" dirty="0">
                <a:solidFill>
                  <a:srgbClr val="ED9011"/>
                </a:solidFill>
              </a:rPr>
              <a:t>betrieb</a:t>
            </a:r>
            <a:r>
              <a:rPr lang="de-DE" sz="3000" b="1" dirty="0">
                <a:solidFill>
                  <a:srgbClr val="ED9011"/>
                </a:solidFill>
              </a:rPr>
              <a:t>. </a:t>
            </a:r>
          </a:p>
          <a:p>
            <a:endParaRPr lang="de-DE" sz="1200" b="1" dirty="0">
              <a:solidFill>
                <a:srgbClr val="ED901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de-DE" sz="3000" b="1" dirty="0">
                <a:solidFill>
                  <a:srgbClr val="ED9011"/>
                </a:solidFill>
              </a:rPr>
              <a:t>Was gehört alles zu einer </a:t>
            </a:r>
            <a:r>
              <a:rPr lang="de-DE" sz="3000" b="1" i="1" dirty="0">
                <a:solidFill>
                  <a:srgbClr val="ED9011"/>
                </a:solidFill>
              </a:rPr>
              <a:t>Praktikumsbewerbung?</a:t>
            </a:r>
          </a:p>
          <a:p>
            <a:r>
              <a:rPr lang="de-DE" sz="3000" b="1" dirty="0">
                <a:solidFill>
                  <a:srgbClr val="ED9011"/>
                </a:solidFill>
              </a:rPr>
              <a:t>     Du findest eine Auflistung im Handout! Entscheide, was </a:t>
            </a:r>
          </a:p>
          <a:p>
            <a:r>
              <a:rPr lang="de-DE" sz="3000" b="1" i="1" dirty="0">
                <a:solidFill>
                  <a:srgbClr val="ED9011"/>
                </a:solidFill>
              </a:rPr>
              <a:t>     </a:t>
            </a:r>
            <a:r>
              <a:rPr lang="de-DE" sz="3000" b="1" i="1" u="sng" dirty="0">
                <a:solidFill>
                  <a:srgbClr val="ED9011"/>
                </a:solidFill>
              </a:rPr>
              <a:t>du</a:t>
            </a:r>
            <a:r>
              <a:rPr lang="de-DE" sz="3000" b="1" i="1" dirty="0">
                <a:solidFill>
                  <a:srgbClr val="ED9011"/>
                </a:solidFill>
              </a:rPr>
              <a:t> </a:t>
            </a:r>
            <a:r>
              <a:rPr lang="de-DE" sz="3000" b="1" dirty="0">
                <a:solidFill>
                  <a:srgbClr val="ED9011"/>
                </a:solidFill>
              </a:rPr>
              <a:t>in </a:t>
            </a:r>
            <a:r>
              <a:rPr lang="de-DE" sz="3000" b="1" i="1" u="sng" dirty="0">
                <a:solidFill>
                  <a:srgbClr val="ED9011"/>
                </a:solidFill>
              </a:rPr>
              <a:t>deiner</a:t>
            </a:r>
            <a:r>
              <a:rPr lang="de-DE" sz="3000" b="1" i="1" dirty="0">
                <a:solidFill>
                  <a:srgbClr val="ED9011"/>
                </a:solidFill>
              </a:rPr>
              <a:t> </a:t>
            </a:r>
            <a:r>
              <a:rPr lang="de-DE" sz="3000" b="1" dirty="0">
                <a:solidFill>
                  <a:srgbClr val="ED9011"/>
                </a:solidFill>
              </a:rPr>
              <a:t>Praktikumsbewerbung verwenden willst! </a:t>
            </a:r>
          </a:p>
          <a:p>
            <a:endParaRPr lang="de-DE" sz="1200" b="1" dirty="0">
              <a:solidFill>
                <a:srgbClr val="ED901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de-DE" sz="3000" b="1" dirty="0">
                <a:solidFill>
                  <a:srgbClr val="ED9011"/>
                </a:solidFill>
              </a:rPr>
              <a:t>Ist</a:t>
            </a:r>
            <a:r>
              <a:rPr lang="de-DE" sz="3000" b="1" i="1" dirty="0">
                <a:solidFill>
                  <a:srgbClr val="ED9011"/>
                </a:solidFill>
              </a:rPr>
              <a:t> alles </a:t>
            </a:r>
            <a:r>
              <a:rPr lang="de-DE" sz="3000" b="1" dirty="0">
                <a:solidFill>
                  <a:srgbClr val="ED9011"/>
                </a:solidFill>
              </a:rPr>
              <a:t>bereit, was du brauchst? Auf </a:t>
            </a:r>
            <a:r>
              <a:rPr lang="de-DE" sz="3000" b="1" i="1" dirty="0">
                <a:solidFill>
                  <a:srgbClr val="ED9011"/>
                </a:solidFill>
              </a:rPr>
              <a:t>„Los“ </a:t>
            </a:r>
            <a:r>
              <a:rPr lang="de-DE" sz="3000" b="1" dirty="0">
                <a:solidFill>
                  <a:srgbClr val="ED9011"/>
                </a:solidFill>
              </a:rPr>
              <a:t>fängt´s an! </a:t>
            </a:r>
            <a:r>
              <a:rPr lang="de-DE" sz="3000" b="1" dirty="0">
                <a:solidFill>
                  <a:srgbClr val="ED9011"/>
                </a:solidFill>
                <a:sym typeface="Wingdings" panose="05000000000000000000" pitchFamily="2" charset="2"/>
              </a:rPr>
              <a:t></a:t>
            </a:r>
            <a:endParaRPr lang="de-DE" sz="3000" b="1" i="1" dirty="0">
              <a:solidFill>
                <a:srgbClr val="ED901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04F254B-AD19-3452-FC8F-F627D781153B}"/>
              </a:ext>
            </a:extLst>
          </p:cNvPr>
          <p:cNvSpPr txBox="1"/>
          <p:nvPr/>
        </p:nvSpPr>
        <p:spPr>
          <a:xfrm>
            <a:off x="7920879" y="1042821"/>
            <a:ext cx="3672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400" b="1" i="1" dirty="0">
                <a:solidFill>
                  <a:srgbClr val="ED9011"/>
                </a:solidFill>
              </a:rPr>
              <a:t> Vorbereitung</a:t>
            </a:r>
            <a:endParaRPr lang="de-DE" sz="3200" b="1" i="1" dirty="0">
              <a:ln w="10160">
                <a:solidFill>
                  <a:srgbClr val="EE9010"/>
                </a:solidFill>
                <a:prstDash val="solid"/>
              </a:ln>
              <a:solidFill>
                <a:srgbClr val="CCE8EC"/>
              </a:solidFill>
              <a:effectLst>
                <a:glow rad="101600">
                  <a:srgbClr val="ED9011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345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E03C36B-64BD-AA40-9372-35949C603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7C2AA1F-9660-4745-96EC-A5BB32A6126D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0B145E17-C31E-8541-AC10-8810989D8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D4086E8C-8037-594A-83C8-ADC988D6F9C1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083A58A2-528C-404A-93C9-7484F8C55C6E}"/>
              </a:ext>
            </a:extLst>
          </p:cNvPr>
          <p:cNvSpPr txBox="1"/>
          <p:nvPr/>
        </p:nvSpPr>
        <p:spPr>
          <a:xfrm>
            <a:off x="1435331" y="2064735"/>
            <a:ext cx="10081120" cy="4570482"/>
          </a:xfrm>
          <a:prstGeom prst="rect">
            <a:avLst/>
          </a:prstGeom>
          <a:noFill/>
          <a:ln>
            <a:solidFill>
              <a:srgbClr val="CCE8EC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500" b="1" dirty="0">
                <a:solidFill>
                  <a:srgbClr val="ED9011"/>
                </a:solidFill>
              </a:rPr>
              <a:t>Niemals länger als eine Seite, mit einem Textverarbeitungsprogramm geschrieben (z.B. Word) und in eine </a:t>
            </a:r>
            <a:r>
              <a:rPr lang="de-DE" sz="2500" b="1" dirty="0" err="1">
                <a:solidFill>
                  <a:srgbClr val="ED9011"/>
                </a:solidFill>
              </a:rPr>
              <a:t>pdf</a:t>
            </a:r>
            <a:r>
              <a:rPr lang="de-DE" sz="2500" b="1" dirty="0">
                <a:solidFill>
                  <a:srgbClr val="ED9011"/>
                </a:solidFill>
              </a:rPr>
              <a:t>-Datei umgewandelt. </a:t>
            </a:r>
          </a:p>
          <a:p>
            <a:endParaRPr lang="de-DE" sz="1000" b="1" dirty="0">
              <a:solidFill>
                <a:srgbClr val="ED901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500" b="1" dirty="0">
                <a:solidFill>
                  <a:srgbClr val="ED9011"/>
                </a:solidFill>
              </a:rPr>
              <a:t>Format DIN A 4 / Ränder: links 4 cm, rechts, oben und unten 3 cm. </a:t>
            </a:r>
          </a:p>
          <a:p>
            <a:endParaRPr lang="de-DE" sz="1000" b="1" dirty="0">
              <a:solidFill>
                <a:srgbClr val="ED901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500" b="1" dirty="0">
                <a:solidFill>
                  <a:srgbClr val="ED9011"/>
                </a:solidFill>
              </a:rPr>
              <a:t>Gutes Seitenlayout, sinnvolle Absätze, Schriftgröße 11 - 12 Punkt). </a:t>
            </a:r>
          </a:p>
          <a:p>
            <a:endParaRPr lang="de-DE" sz="1100" b="1" dirty="0">
              <a:solidFill>
                <a:srgbClr val="ED901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500" b="1" dirty="0">
                <a:solidFill>
                  <a:srgbClr val="ED9011"/>
                </a:solidFill>
                <a:sym typeface="Wingdings" panose="05000000000000000000" pitchFamily="2" charset="2"/>
              </a:rPr>
              <a:t>Gut lesbare Schriftart (z.B. Arial, Calibri, Helvetica). </a:t>
            </a:r>
          </a:p>
          <a:p>
            <a:endParaRPr lang="de-DE" sz="1000" b="1" dirty="0">
              <a:solidFill>
                <a:srgbClr val="ED901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500" b="1" dirty="0">
                <a:solidFill>
                  <a:srgbClr val="ED9011"/>
                </a:solidFill>
                <a:sym typeface="Wingdings" panose="05000000000000000000" pitchFamily="2" charset="2"/>
              </a:rPr>
              <a:t>Text </a:t>
            </a:r>
            <a:r>
              <a:rPr lang="de-DE" sz="2500" b="1" i="1" dirty="0">
                <a:solidFill>
                  <a:srgbClr val="ED9011"/>
                </a:solidFill>
                <a:sym typeface="Wingdings" panose="05000000000000000000" pitchFamily="2" charset="2"/>
              </a:rPr>
              <a:t>niemals</a:t>
            </a:r>
            <a:r>
              <a:rPr lang="de-DE" sz="2500" b="1" dirty="0">
                <a:solidFill>
                  <a:srgbClr val="ED9011"/>
                </a:solidFill>
                <a:sym typeface="Wingdings" panose="05000000000000000000" pitchFamily="2" charset="2"/>
              </a:rPr>
              <a:t> von Mustervorlagen abgeschrieben (</a:t>
            </a:r>
            <a:r>
              <a:rPr lang="de-DE" sz="2500" b="1" u="sng" dirty="0">
                <a:solidFill>
                  <a:srgbClr val="ED9011"/>
                </a:solidFill>
                <a:sym typeface="Wingdings" panose="05000000000000000000" pitchFamily="2" charset="2"/>
              </a:rPr>
              <a:t>wir</a:t>
            </a:r>
            <a:r>
              <a:rPr lang="de-DE" sz="2500" b="1" dirty="0">
                <a:solidFill>
                  <a:srgbClr val="ED9011"/>
                </a:solidFill>
                <a:sym typeface="Wingdings" panose="05000000000000000000" pitchFamily="2" charset="2"/>
              </a:rPr>
              <a:t> geben </a:t>
            </a:r>
            <a:r>
              <a:rPr lang="de-DE" sz="2500" b="1" u="sng" dirty="0">
                <a:solidFill>
                  <a:srgbClr val="ED9011"/>
                </a:solidFill>
                <a:sym typeface="Wingdings" panose="05000000000000000000" pitchFamily="2" charset="2"/>
              </a:rPr>
              <a:t>nur</a:t>
            </a:r>
            <a:r>
              <a:rPr lang="de-DE" sz="2500" b="1" dirty="0">
                <a:solidFill>
                  <a:srgbClr val="ED9011"/>
                </a:solidFill>
                <a:sym typeface="Wingdings" panose="05000000000000000000" pitchFamily="2" charset="2"/>
              </a:rPr>
              <a:t> Tipps zur </a:t>
            </a:r>
            <a:r>
              <a:rPr lang="de-DE" sz="2500" b="1" u="sng" dirty="0">
                <a:solidFill>
                  <a:srgbClr val="ED9011"/>
                </a:solidFill>
                <a:sym typeface="Wingdings" panose="05000000000000000000" pitchFamily="2" charset="2"/>
              </a:rPr>
              <a:t>Form</a:t>
            </a:r>
            <a:r>
              <a:rPr lang="de-DE" sz="2500" b="1" dirty="0">
                <a:solidFill>
                  <a:srgbClr val="ED9011"/>
                </a:solidFill>
                <a:sym typeface="Wingdings" panose="05000000000000000000" pitchFamily="2" charset="2"/>
              </a:rPr>
              <a:t>). </a:t>
            </a:r>
          </a:p>
          <a:p>
            <a:endParaRPr lang="de-DE" sz="1000" b="1" dirty="0">
              <a:solidFill>
                <a:srgbClr val="ED901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500" b="1" dirty="0">
                <a:solidFill>
                  <a:srgbClr val="ED9011"/>
                </a:solidFill>
                <a:sym typeface="Wingdings" panose="05000000000000000000" pitchFamily="2" charset="2"/>
              </a:rPr>
              <a:t>Keine Fehler in Rechtschreibung, Zeichensetzung, Grammatik. </a:t>
            </a:r>
          </a:p>
          <a:p>
            <a:endParaRPr lang="de-DE" sz="1000" b="1" dirty="0">
              <a:solidFill>
                <a:srgbClr val="ED901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500" b="1" dirty="0">
                <a:solidFill>
                  <a:srgbClr val="ED9011"/>
                </a:solidFill>
                <a:sym typeface="Wingdings" panose="05000000000000000000" pitchFamily="2" charset="2"/>
              </a:rPr>
              <a:t>Keine Eselsohren, keine Flecken (bei Bewerbungen per Post). </a:t>
            </a:r>
            <a:endParaRPr lang="de-DE" sz="2500" b="1" dirty="0">
              <a:solidFill>
                <a:srgbClr val="ED901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A9AD9A6-B57D-764A-8082-46A5F65178ED}"/>
              </a:ext>
            </a:extLst>
          </p:cNvPr>
          <p:cNvSpPr txBox="1"/>
          <p:nvPr/>
        </p:nvSpPr>
        <p:spPr>
          <a:xfrm>
            <a:off x="4176462" y="955197"/>
            <a:ext cx="73399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400" b="1" dirty="0">
                <a:solidFill>
                  <a:srgbClr val="ED9011"/>
                </a:solidFill>
              </a:rPr>
              <a:t>Das </a:t>
            </a:r>
            <a:r>
              <a:rPr lang="de-DE" sz="4400" b="1" dirty="0" err="1">
                <a:solidFill>
                  <a:srgbClr val="ED9011"/>
                </a:solidFill>
              </a:rPr>
              <a:t>Bewerbungs</a:t>
            </a:r>
            <a:r>
              <a:rPr lang="de-DE" sz="4400" b="1" dirty="0">
                <a:solidFill>
                  <a:srgbClr val="ED9011"/>
                </a:solidFill>
              </a:rPr>
              <a:t>(an)schreiben</a:t>
            </a:r>
          </a:p>
          <a:p>
            <a:r>
              <a:rPr lang="de-DE" sz="1100" b="1" dirty="0">
                <a:solidFill>
                  <a:srgbClr val="ED901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6314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8219B-642C-49FC-DE84-AE99CE95B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4694B0D-9E22-D52F-AB7C-0180FE554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28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7F88F26-4678-FD64-7D85-CAC2AAA2AF5F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06D7354C-9A1D-D9CC-0A06-D4D3C9D00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CD5805FF-E01A-4E7E-46D8-8F97BD5474A8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1E05ED8B-C1A8-D8B3-4F8A-75557B3F2B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7090" y="412891"/>
            <a:ext cx="4448273" cy="6280716"/>
          </a:xfrm>
          <a:prstGeom prst="rect">
            <a:avLst/>
          </a:prstGeom>
          <a:ln w="6350">
            <a:solidFill>
              <a:srgbClr val="ED901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401F704-C978-4927-9707-4B1CAC77A32C}"/>
              </a:ext>
            </a:extLst>
          </p:cNvPr>
          <p:cNvSpPr txBox="1"/>
          <p:nvPr/>
        </p:nvSpPr>
        <p:spPr>
          <a:xfrm>
            <a:off x="1641008" y="802851"/>
            <a:ext cx="55494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000" b="1" dirty="0">
                <a:solidFill>
                  <a:srgbClr val="ED9010"/>
                </a:solidFill>
              </a:rPr>
              <a:t>Aufbau des Anschreibens</a:t>
            </a:r>
          </a:p>
          <a:p>
            <a:pPr algn="ctr"/>
            <a:r>
              <a:rPr lang="de-DE" sz="2400" b="1" dirty="0">
                <a:solidFill>
                  <a:srgbClr val="ED9010"/>
                </a:solidFill>
              </a:rPr>
              <a:t>Hier ein Beispiel, weitere folgen. </a:t>
            </a:r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7B609B8-7387-3A8C-CDC4-5E36766F1F29}"/>
              </a:ext>
            </a:extLst>
          </p:cNvPr>
          <p:cNvSpPr txBox="1"/>
          <p:nvPr/>
        </p:nvSpPr>
        <p:spPr>
          <a:xfrm>
            <a:off x="1435331" y="2076514"/>
            <a:ext cx="5755122" cy="4154984"/>
          </a:xfrm>
          <a:prstGeom prst="rect">
            <a:avLst/>
          </a:prstGeom>
          <a:noFill/>
          <a:ln w="9525">
            <a:solidFill>
              <a:srgbClr val="CCE8EB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sz="2000" b="1" dirty="0">
                <a:solidFill>
                  <a:srgbClr val="ED9011"/>
                </a:solidFill>
              </a:rPr>
              <a:t>Informationen zu Abständen, Seitenrändern und so weiter findest du im Handout. </a:t>
            </a:r>
          </a:p>
          <a:p>
            <a:endParaRPr lang="de-DE" sz="1200" b="1" dirty="0">
              <a:solidFill>
                <a:srgbClr val="ED9011"/>
              </a:solidFill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de-DE" sz="2000" b="1" dirty="0">
                <a:solidFill>
                  <a:srgbClr val="ED9011"/>
                </a:solidFill>
              </a:rPr>
              <a:t> Hier stehen Absender und Kontaktdaten oben</a:t>
            </a:r>
          </a:p>
          <a:p>
            <a:r>
              <a:rPr lang="de-DE" sz="2000" b="1" dirty="0">
                <a:solidFill>
                  <a:srgbClr val="ED9011"/>
                </a:solidFill>
              </a:rPr>
              <a:t>     links: Vor- und Nachname, Adressdaten, E-Mail-</a:t>
            </a:r>
          </a:p>
          <a:p>
            <a:r>
              <a:rPr lang="de-DE" sz="2000" b="1" dirty="0">
                <a:solidFill>
                  <a:srgbClr val="ED9011"/>
                </a:solidFill>
              </a:rPr>
              <a:t>     Adresse und Telefonnummer. </a:t>
            </a:r>
          </a:p>
          <a:p>
            <a:endParaRPr lang="de-DE" sz="1200" b="1" dirty="0">
              <a:solidFill>
                <a:srgbClr val="ED901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de-DE" sz="2000" b="1" dirty="0">
                <a:solidFill>
                  <a:srgbClr val="ED9011"/>
                </a:solidFill>
              </a:rPr>
              <a:t>Verwende eine seriöse E-Mail-Adresse. Lege im im Zweifel für deine Bewerbungen eine neue Adresse an.</a:t>
            </a:r>
          </a:p>
          <a:p>
            <a:endParaRPr lang="de-DE" sz="1200" b="1" dirty="0">
              <a:solidFill>
                <a:srgbClr val="ED901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de-DE" sz="2000" b="1" dirty="0">
                <a:solidFill>
                  <a:srgbClr val="ED9011"/>
                </a:solidFill>
              </a:rPr>
              <a:t>In diesem Beispiel steht das Datum oben rechts, der Monat ist ausgeschrieben.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sz="2000" b="1" dirty="0">
              <a:solidFill>
                <a:srgbClr val="ED9011"/>
              </a:solidFill>
            </a:endParaRPr>
          </a:p>
        </p:txBody>
      </p:sp>
      <p:sp>
        <p:nvSpPr>
          <p:cNvPr id="9" name="Interaktive Schaltfläche: Anpassen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8E0226B-DBDB-206C-4623-2DE1D2D81830}"/>
              </a:ext>
            </a:extLst>
          </p:cNvPr>
          <p:cNvSpPr/>
          <p:nvPr/>
        </p:nvSpPr>
        <p:spPr>
          <a:xfrm>
            <a:off x="7896200" y="811348"/>
            <a:ext cx="3744416" cy="673436"/>
          </a:xfrm>
          <a:prstGeom prst="actionButtonBlank">
            <a:avLst/>
          </a:prstGeom>
          <a:noFill/>
          <a:ln w="9525">
            <a:solidFill>
              <a:srgbClr val="ED90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52B5A81-B816-175D-EEE1-BA2EEB7212E5}"/>
              </a:ext>
            </a:extLst>
          </p:cNvPr>
          <p:cNvSpPr txBox="1"/>
          <p:nvPr/>
        </p:nvSpPr>
        <p:spPr>
          <a:xfrm>
            <a:off x="1812322" y="6359539"/>
            <a:ext cx="473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ED9011"/>
                </a:solidFill>
              </a:rPr>
              <a:t>Alle Informationen findest Du auch im Handout. </a:t>
            </a:r>
          </a:p>
        </p:txBody>
      </p:sp>
    </p:spTree>
    <p:extLst>
      <p:ext uri="{BB962C8B-B14F-4D97-AF65-F5344CB8AC3E}">
        <p14:creationId xmlns:p14="http://schemas.microsoft.com/office/powerpoint/2010/main" val="356623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5B88B-169F-073E-B353-D17FD99C3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FD814E5-01D9-A03C-C1E5-EE8DB441D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4D18DBF-74DE-76C0-7FC3-43F03B5AE37E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FAF6C406-3169-53AB-9348-311DCD865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36091FF9-9ED6-A573-EFEB-7A636D195704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C7376237-5753-4E7D-7119-78A584AED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7090" y="412891"/>
            <a:ext cx="4448273" cy="6280716"/>
          </a:xfrm>
          <a:prstGeom prst="rect">
            <a:avLst/>
          </a:prstGeom>
          <a:ln w="6350">
            <a:solidFill>
              <a:srgbClr val="ED901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7A640AF-73E9-F72D-8A91-A59556F3A7F4}"/>
              </a:ext>
            </a:extLst>
          </p:cNvPr>
          <p:cNvSpPr txBox="1"/>
          <p:nvPr/>
        </p:nvSpPr>
        <p:spPr>
          <a:xfrm>
            <a:off x="1641008" y="802851"/>
            <a:ext cx="55494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000" b="1" dirty="0">
                <a:solidFill>
                  <a:srgbClr val="ED9010"/>
                </a:solidFill>
              </a:rPr>
              <a:t>Aufbau des Anschreibens</a:t>
            </a:r>
          </a:p>
          <a:p>
            <a:pPr algn="ctr"/>
            <a:r>
              <a:rPr lang="de-DE" sz="2400" b="1" dirty="0">
                <a:solidFill>
                  <a:srgbClr val="ED9010"/>
                </a:solidFill>
              </a:rPr>
              <a:t>Der Adressbereich. </a:t>
            </a:r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27BD4DD-B63D-075A-DABB-DEEBADCC7ECB}"/>
              </a:ext>
            </a:extLst>
          </p:cNvPr>
          <p:cNvSpPr txBox="1"/>
          <p:nvPr/>
        </p:nvSpPr>
        <p:spPr>
          <a:xfrm>
            <a:off x="1435331" y="2064735"/>
            <a:ext cx="5755122" cy="4170372"/>
          </a:xfrm>
          <a:prstGeom prst="rect">
            <a:avLst/>
          </a:prstGeom>
          <a:noFill/>
          <a:ln w="9525">
            <a:solidFill>
              <a:srgbClr val="CCE8EB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sz="2000" b="1" dirty="0">
                <a:solidFill>
                  <a:srgbClr val="ED9011"/>
                </a:solidFill>
              </a:rPr>
              <a:t>Hierhin gehört die Anschrift deines Praktikums-</a:t>
            </a:r>
          </a:p>
          <a:p>
            <a:r>
              <a:rPr lang="de-DE" sz="2000" b="1" dirty="0">
                <a:solidFill>
                  <a:srgbClr val="ED9011"/>
                </a:solidFill>
              </a:rPr>
              <a:t>     betriebs/der Behörde/der Einrichtung... </a:t>
            </a:r>
          </a:p>
          <a:p>
            <a:endParaRPr lang="de-DE" sz="1200" b="1" dirty="0">
              <a:solidFill>
                <a:srgbClr val="ED9011"/>
              </a:solidFill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de-DE" sz="2000" b="1" dirty="0">
                <a:solidFill>
                  <a:srgbClr val="ED9011"/>
                </a:solidFill>
              </a:rPr>
              <a:t> Die korrekte Bezeichnung ist wichtig! Bei</a:t>
            </a:r>
          </a:p>
          <a:p>
            <a:r>
              <a:rPr lang="de-DE" sz="2200" b="1" dirty="0">
                <a:solidFill>
                  <a:srgbClr val="ED9011"/>
                </a:solidFill>
              </a:rPr>
              <a:t>    </a:t>
            </a:r>
            <a:r>
              <a:rPr lang="de-DE" sz="2000" b="1" dirty="0">
                <a:solidFill>
                  <a:srgbClr val="ED9011"/>
                </a:solidFill>
              </a:rPr>
              <a:t>Unternehmen betrifft das die Rechtsform. Hier:</a:t>
            </a:r>
          </a:p>
          <a:p>
            <a:r>
              <a:rPr lang="de-DE" sz="2200" b="1" dirty="0">
                <a:solidFill>
                  <a:srgbClr val="ED9011"/>
                </a:solidFill>
              </a:rPr>
              <a:t>    </a:t>
            </a:r>
            <a:r>
              <a:rPr lang="de-DE" sz="2000" b="1" dirty="0">
                <a:solidFill>
                  <a:srgbClr val="ED9011"/>
                </a:solidFill>
              </a:rPr>
              <a:t>Asterix </a:t>
            </a:r>
            <a:r>
              <a:rPr lang="de-DE" sz="2000" b="1" i="1" u="sng" dirty="0">
                <a:solidFill>
                  <a:srgbClr val="ED9011"/>
                </a:solidFill>
              </a:rPr>
              <a:t>&amp; Co. </a:t>
            </a:r>
            <a:r>
              <a:rPr lang="de-DE" sz="2000" b="1" i="1" u="sng" dirty="0" err="1">
                <a:solidFill>
                  <a:srgbClr val="ED9011"/>
                </a:solidFill>
              </a:rPr>
              <a:t>GbR</a:t>
            </a:r>
            <a:r>
              <a:rPr lang="de-DE" sz="2000" b="1" i="1" dirty="0" err="1">
                <a:solidFill>
                  <a:srgbClr val="ED9011"/>
                </a:solidFill>
              </a:rPr>
              <a:t>.</a:t>
            </a:r>
            <a:r>
              <a:rPr lang="de-DE" sz="2000" b="1" i="1" u="sng" dirty="0">
                <a:solidFill>
                  <a:srgbClr val="ED9011"/>
                </a:solidFill>
              </a:rPr>
              <a:t> </a:t>
            </a:r>
          </a:p>
          <a:p>
            <a:endParaRPr lang="de-DE" sz="1200" b="1" i="1" u="sng" dirty="0">
              <a:solidFill>
                <a:srgbClr val="ED9011"/>
              </a:solidFill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de-DE" sz="2000" b="1" dirty="0">
                <a:solidFill>
                  <a:srgbClr val="ED9011"/>
                </a:solidFill>
              </a:rPr>
              <a:t> Du findest die korrekte Bezeichnung im </a:t>
            </a:r>
          </a:p>
          <a:p>
            <a:r>
              <a:rPr lang="de-DE" sz="2200" b="1" dirty="0">
                <a:solidFill>
                  <a:srgbClr val="ED9011"/>
                </a:solidFill>
              </a:rPr>
              <a:t>    </a:t>
            </a:r>
            <a:r>
              <a:rPr lang="de-DE" sz="2000" b="1" dirty="0">
                <a:solidFill>
                  <a:srgbClr val="ED9011"/>
                </a:solidFill>
              </a:rPr>
              <a:t>Impressum auf der Homepage des Betriebs. </a:t>
            </a:r>
          </a:p>
          <a:p>
            <a:pPr marL="171450" indent="-171450">
              <a:buFont typeface="Wingdings" pitchFamily="2" charset="2"/>
              <a:buChar char="Ø"/>
            </a:pPr>
            <a:endParaRPr lang="de-DE" sz="1200" b="1" dirty="0">
              <a:solidFill>
                <a:srgbClr val="ED9011"/>
              </a:solidFill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de-DE" sz="2000" b="1" dirty="0">
                <a:solidFill>
                  <a:srgbClr val="ED9011"/>
                </a:solidFill>
              </a:rPr>
              <a:t> Wenn du die zuständige Stelle kennst, an die</a:t>
            </a:r>
          </a:p>
          <a:p>
            <a:r>
              <a:rPr lang="de-DE" sz="2200" b="1" dirty="0">
                <a:solidFill>
                  <a:srgbClr val="ED9011"/>
                </a:solidFill>
              </a:rPr>
              <a:t>    </a:t>
            </a:r>
            <a:r>
              <a:rPr lang="de-DE" sz="2000" b="1" dirty="0">
                <a:solidFill>
                  <a:srgbClr val="ED9011"/>
                </a:solidFill>
              </a:rPr>
              <a:t>sich deine Bewerbung richtet, setze sie ein </a:t>
            </a:r>
          </a:p>
          <a:p>
            <a:r>
              <a:rPr lang="de-DE" sz="2200" b="1" dirty="0">
                <a:solidFill>
                  <a:srgbClr val="ED9011"/>
                </a:solidFill>
              </a:rPr>
              <a:t>    </a:t>
            </a:r>
            <a:r>
              <a:rPr lang="de-DE" sz="2000" b="1" dirty="0">
                <a:solidFill>
                  <a:srgbClr val="ED9011"/>
                </a:solidFill>
              </a:rPr>
              <a:t>(hier: </a:t>
            </a:r>
            <a:r>
              <a:rPr lang="de-DE" sz="2000" b="1" i="1" dirty="0">
                <a:solidFill>
                  <a:srgbClr val="ED9011"/>
                </a:solidFill>
              </a:rPr>
              <a:t>„Personalabteilung“</a:t>
            </a:r>
            <a:r>
              <a:rPr lang="de-DE" sz="2000" b="1" dirty="0">
                <a:solidFill>
                  <a:srgbClr val="ED9011"/>
                </a:solidFill>
              </a:rPr>
              <a:t>). </a:t>
            </a:r>
          </a:p>
          <a:p>
            <a:endParaRPr lang="de-DE" sz="1200" b="1" dirty="0">
              <a:solidFill>
                <a:srgbClr val="ED9011"/>
              </a:solidFill>
            </a:endParaRPr>
          </a:p>
        </p:txBody>
      </p:sp>
      <p:sp>
        <p:nvSpPr>
          <p:cNvPr id="9" name="Interaktive Schaltfläche: Anpassen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47095A0-31A1-8F21-8C32-544509217533}"/>
              </a:ext>
            </a:extLst>
          </p:cNvPr>
          <p:cNvSpPr/>
          <p:nvPr/>
        </p:nvSpPr>
        <p:spPr>
          <a:xfrm>
            <a:off x="7896200" y="1557198"/>
            <a:ext cx="3744416" cy="673436"/>
          </a:xfrm>
          <a:prstGeom prst="actionButtonBlank">
            <a:avLst/>
          </a:prstGeom>
          <a:noFill/>
          <a:ln w="9525">
            <a:solidFill>
              <a:srgbClr val="ED90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BBA62B3-6F46-E35B-BE45-C0191ECC25DD}"/>
              </a:ext>
            </a:extLst>
          </p:cNvPr>
          <p:cNvSpPr txBox="1"/>
          <p:nvPr/>
        </p:nvSpPr>
        <p:spPr>
          <a:xfrm>
            <a:off x="1812322" y="6359539"/>
            <a:ext cx="473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ED9011"/>
                </a:solidFill>
              </a:rPr>
              <a:t>Alle Informationen findest Du auch im Handout. </a:t>
            </a:r>
          </a:p>
        </p:txBody>
      </p:sp>
    </p:spTree>
    <p:extLst>
      <p:ext uri="{BB962C8B-B14F-4D97-AF65-F5344CB8AC3E}">
        <p14:creationId xmlns:p14="http://schemas.microsoft.com/office/powerpoint/2010/main" val="377968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AE932-CF70-FD2E-A640-62F5596B5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B7C9246-7AD5-06F5-ADD2-1F7BA013A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A9B2DA7-61D7-1772-097A-2938F737A227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6A932EEE-5AB7-38C0-56E1-DA8DFF3BA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B79F2F85-9DE5-A363-4398-12C380457DDF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46A972F7-F811-64EB-E2D5-FBA1175461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7090" y="412891"/>
            <a:ext cx="4448273" cy="6280716"/>
          </a:xfrm>
          <a:prstGeom prst="rect">
            <a:avLst/>
          </a:prstGeom>
          <a:ln w="6350">
            <a:solidFill>
              <a:srgbClr val="ED901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40C9C19-3287-B292-CE8C-3428049031CD}"/>
              </a:ext>
            </a:extLst>
          </p:cNvPr>
          <p:cNvSpPr txBox="1"/>
          <p:nvPr/>
        </p:nvSpPr>
        <p:spPr>
          <a:xfrm>
            <a:off x="1641008" y="802851"/>
            <a:ext cx="55494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000" b="1" dirty="0">
                <a:solidFill>
                  <a:srgbClr val="ED9010"/>
                </a:solidFill>
              </a:rPr>
              <a:t>Aufbau des Anschreibens</a:t>
            </a:r>
          </a:p>
          <a:p>
            <a:pPr algn="ctr"/>
            <a:r>
              <a:rPr lang="de-DE" sz="2400" b="1" dirty="0">
                <a:solidFill>
                  <a:srgbClr val="ED9010"/>
                </a:solidFill>
              </a:rPr>
              <a:t>Der Adressbereich. </a:t>
            </a:r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5468D2B-C774-0071-568F-7E1D82962F64}"/>
              </a:ext>
            </a:extLst>
          </p:cNvPr>
          <p:cNvSpPr txBox="1"/>
          <p:nvPr/>
        </p:nvSpPr>
        <p:spPr>
          <a:xfrm>
            <a:off x="1435331" y="2064735"/>
            <a:ext cx="5755122" cy="3693319"/>
          </a:xfrm>
          <a:prstGeom prst="rect">
            <a:avLst/>
          </a:prstGeom>
          <a:noFill/>
          <a:ln w="9525">
            <a:solidFill>
              <a:srgbClr val="CCE8EB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sz="2000" b="1" dirty="0">
                <a:solidFill>
                  <a:srgbClr val="ED9011"/>
                </a:solidFill>
              </a:rPr>
              <a:t>Wenn du den/die Ansprechpartner/-in weißt</a:t>
            </a:r>
          </a:p>
          <a:p>
            <a:r>
              <a:rPr lang="de-DE" sz="2000" b="1" dirty="0">
                <a:solidFill>
                  <a:srgbClr val="ED9011"/>
                </a:solidFill>
              </a:rPr>
              <a:t>     schreibe die Person mit </a:t>
            </a:r>
            <a:r>
              <a:rPr lang="de-DE" sz="2000" b="1" i="1" dirty="0">
                <a:solidFill>
                  <a:srgbClr val="ED9011"/>
                </a:solidFill>
              </a:rPr>
              <a:t>„z.Hd.“ </a:t>
            </a:r>
            <a:r>
              <a:rPr lang="de-DE" sz="2000" b="1" dirty="0">
                <a:solidFill>
                  <a:srgbClr val="ED9011"/>
                </a:solidFill>
              </a:rPr>
              <a:t>konkret an. </a:t>
            </a:r>
          </a:p>
          <a:p>
            <a:endParaRPr lang="de-DE" sz="1200" b="1" dirty="0">
              <a:solidFill>
                <a:srgbClr val="ED9011"/>
              </a:solidFill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de-DE" sz="2000" b="1" dirty="0">
                <a:solidFill>
                  <a:srgbClr val="ED9011"/>
                </a:solidFill>
              </a:rPr>
              <a:t> Idealerweise nennst du dabei den Nachnamen</a:t>
            </a:r>
          </a:p>
          <a:p>
            <a:r>
              <a:rPr lang="de-DE" sz="2200" b="1" dirty="0">
                <a:solidFill>
                  <a:srgbClr val="ED9011"/>
                </a:solidFill>
              </a:rPr>
              <a:t>    </a:t>
            </a:r>
            <a:r>
              <a:rPr lang="de-DE" sz="2000" b="1" dirty="0">
                <a:solidFill>
                  <a:srgbClr val="ED9011"/>
                </a:solidFill>
              </a:rPr>
              <a:t>der zuständigen Person – wenn du ihn kennst </a:t>
            </a:r>
          </a:p>
          <a:p>
            <a:r>
              <a:rPr lang="de-DE" sz="2000" b="1" dirty="0">
                <a:solidFill>
                  <a:srgbClr val="ED9011"/>
                </a:solidFill>
              </a:rPr>
              <a:t>    (auf der Homepage nachforschen). </a:t>
            </a:r>
            <a:endParaRPr lang="de-DE" sz="2000" b="1" i="1" u="sng" dirty="0">
              <a:solidFill>
                <a:srgbClr val="ED9011"/>
              </a:solidFill>
            </a:endParaRPr>
          </a:p>
          <a:p>
            <a:endParaRPr lang="de-DE" sz="1200" b="1" i="1" u="sng" dirty="0">
              <a:solidFill>
                <a:srgbClr val="ED9011"/>
              </a:solidFill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de-DE" sz="2000" b="1" dirty="0">
                <a:solidFill>
                  <a:srgbClr val="ED9011"/>
                </a:solidFill>
              </a:rPr>
              <a:t> Selbstverständlich muss die Anschrift korrekt</a:t>
            </a:r>
          </a:p>
          <a:p>
            <a:r>
              <a:rPr lang="de-DE" sz="2200" b="1" dirty="0">
                <a:solidFill>
                  <a:srgbClr val="ED9011"/>
                </a:solidFill>
              </a:rPr>
              <a:t>    </a:t>
            </a:r>
            <a:r>
              <a:rPr lang="de-DE" sz="2000" b="1" dirty="0">
                <a:solidFill>
                  <a:srgbClr val="ED9011"/>
                </a:solidFill>
              </a:rPr>
              <a:t>sein, auch bei einer E-Mail-Bewerbung. </a:t>
            </a:r>
          </a:p>
          <a:p>
            <a:pPr marL="171450" indent="-171450">
              <a:buFont typeface="Wingdings" pitchFamily="2" charset="2"/>
              <a:buChar char="Ø"/>
            </a:pPr>
            <a:endParaRPr lang="de-DE" sz="1200" b="1" dirty="0">
              <a:solidFill>
                <a:srgbClr val="ED9011"/>
              </a:solidFill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de-DE" sz="2000" b="1" dirty="0">
                <a:solidFill>
                  <a:srgbClr val="ED9011"/>
                </a:solidFill>
              </a:rPr>
              <a:t> Du solltest auch die E-Mail-Adresse in Höhe</a:t>
            </a:r>
          </a:p>
          <a:p>
            <a:r>
              <a:rPr lang="de-DE" sz="2200" b="1" dirty="0">
                <a:solidFill>
                  <a:srgbClr val="ED9011"/>
                </a:solidFill>
              </a:rPr>
              <a:t>    </a:t>
            </a:r>
            <a:r>
              <a:rPr lang="de-DE" sz="2000" b="1" dirty="0">
                <a:solidFill>
                  <a:srgbClr val="ED9011"/>
                </a:solidFill>
              </a:rPr>
              <a:t>der Anschrift angeben. </a:t>
            </a:r>
          </a:p>
          <a:p>
            <a:endParaRPr lang="de-DE" sz="1200" b="1" dirty="0">
              <a:solidFill>
                <a:srgbClr val="ED9011"/>
              </a:solidFill>
            </a:endParaRPr>
          </a:p>
        </p:txBody>
      </p:sp>
      <p:sp>
        <p:nvSpPr>
          <p:cNvPr id="9" name="Interaktive Schaltfläche: Anpassen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1D1F65B-4FFC-AF5E-5F63-1BF04E03E4DF}"/>
              </a:ext>
            </a:extLst>
          </p:cNvPr>
          <p:cNvSpPr/>
          <p:nvPr/>
        </p:nvSpPr>
        <p:spPr>
          <a:xfrm>
            <a:off x="7896200" y="1557198"/>
            <a:ext cx="3744416" cy="673436"/>
          </a:xfrm>
          <a:prstGeom prst="actionButtonBlank">
            <a:avLst/>
          </a:prstGeom>
          <a:noFill/>
          <a:ln w="9525">
            <a:solidFill>
              <a:srgbClr val="ED90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891BA9A-51D2-15C8-C853-CAD6EB00E6AD}"/>
              </a:ext>
            </a:extLst>
          </p:cNvPr>
          <p:cNvSpPr txBox="1"/>
          <p:nvPr/>
        </p:nvSpPr>
        <p:spPr>
          <a:xfrm>
            <a:off x="1812322" y="6359539"/>
            <a:ext cx="473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ED9011"/>
                </a:solidFill>
              </a:rPr>
              <a:t>Alle Informationen findest Du auch im Handout. </a:t>
            </a:r>
          </a:p>
        </p:txBody>
      </p:sp>
    </p:spTree>
    <p:extLst>
      <p:ext uri="{BB962C8B-B14F-4D97-AF65-F5344CB8AC3E}">
        <p14:creationId xmlns:p14="http://schemas.microsoft.com/office/powerpoint/2010/main" val="39774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092C2-A15D-9443-A955-8A08AAC87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03AD342-29BB-FF48-58BD-22039ECD7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FAE87F5-BAED-4AFB-2E06-823304A12713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71941290-2A77-449E-70E1-2CB46F2B3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D0862FF0-519C-83B2-7188-3A83E26F9AEF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63A94441-F78B-4E57-4028-DE2A32C236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7090" y="412891"/>
            <a:ext cx="4448273" cy="6280716"/>
          </a:xfrm>
          <a:prstGeom prst="rect">
            <a:avLst/>
          </a:prstGeom>
          <a:ln w="6350">
            <a:solidFill>
              <a:srgbClr val="ED901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D391286-1048-F1CF-BC04-E455A38D5715}"/>
              </a:ext>
            </a:extLst>
          </p:cNvPr>
          <p:cNvSpPr txBox="1"/>
          <p:nvPr/>
        </p:nvSpPr>
        <p:spPr>
          <a:xfrm>
            <a:off x="1641008" y="802851"/>
            <a:ext cx="55494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000" b="1" dirty="0">
                <a:solidFill>
                  <a:srgbClr val="ED9010"/>
                </a:solidFill>
              </a:rPr>
              <a:t>Aufbau des Anschreibens</a:t>
            </a:r>
          </a:p>
          <a:p>
            <a:pPr algn="ctr"/>
            <a:r>
              <a:rPr lang="de-DE" sz="2400" b="1" dirty="0">
                <a:solidFill>
                  <a:srgbClr val="ED9010"/>
                </a:solidFill>
              </a:rPr>
              <a:t>Die Betreffzeile. </a:t>
            </a:r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6E93494-7A6A-2D86-E1F3-582A3B36B8B4}"/>
              </a:ext>
            </a:extLst>
          </p:cNvPr>
          <p:cNvSpPr txBox="1"/>
          <p:nvPr/>
        </p:nvSpPr>
        <p:spPr>
          <a:xfrm>
            <a:off x="1435331" y="2064735"/>
            <a:ext cx="5755122" cy="3539430"/>
          </a:xfrm>
          <a:prstGeom prst="rect">
            <a:avLst/>
          </a:prstGeom>
          <a:noFill/>
          <a:ln w="9525">
            <a:solidFill>
              <a:srgbClr val="CCE8EB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sz="2000" b="1" dirty="0">
                <a:solidFill>
                  <a:srgbClr val="ED9011"/>
                </a:solidFill>
              </a:rPr>
              <a:t>Hier steht, worum es in diesem Schreiben geht. </a:t>
            </a:r>
          </a:p>
          <a:p>
            <a:r>
              <a:rPr lang="de-DE" sz="2000" b="1" dirty="0">
                <a:solidFill>
                  <a:srgbClr val="ED9011"/>
                </a:solidFill>
              </a:rPr>
              <a:t>     Daher wird die Betreffzeile fett geschrieben. </a:t>
            </a:r>
          </a:p>
          <a:p>
            <a:endParaRPr lang="de-DE" sz="1200" b="1" dirty="0">
              <a:solidFill>
                <a:srgbClr val="ED9011"/>
              </a:solidFill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de-DE" sz="2000" b="1" dirty="0">
                <a:solidFill>
                  <a:srgbClr val="ED9011"/>
                </a:solidFill>
              </a:rPr>
              <a:t> Das Wort „</a:t>
            </a:r>
            <a:r>
              <a:rPr lang="de-DE" sz="2000" b="1" i="1" dirty="0">
                <a:solidFill>
                  <a:srgbClr val="ED9011"/>
                </a:solidFill>
              </a:rPr>
              <a:t>Bewerbung</a:t>
            </a:r>
            <a:r>
              <a:rPr lang="de-DE" sz="2000" b="1" dirty="0">
                <a:solidFill>
                  <a:srgbClr val="ED9011"/>
                </a:solidFill>
              </a:rPr>
              <a:t>“ steht also zwingend </a:t>
            </a:r>
          </a:p>
          <a:p>
            <a:r>
              <a:rPr lang="de-DE" sz="2200" b="1" dirty="0">
                <a:solidFill>
                  <a:srgbClr val="ED9011"/>
                </a:solidFill>
              </a:rPr>
              <a:t>    </a:t>
            </a:r>
            <a:r>
              <a:rPr lang="de-DE" sz="2000" b="1" dirty="0">
                <a:solidFill>
                  <a:srgbClr val="ED9011"/>
                </a:solidFill>
              </a:rPr>
              <a:t>am Anfang der Betreffzeile. </a:t>
            </a:r>
          </a:p>
          <a:p>
            <a:endParaRPr lang="de-DE" sz="1200" b="1" i="1" u="sng" dirty="0">
              <a:solidFill>
                <a:srgbClr val="ED9011"/>
              </a:solidFill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de-DE" sz="2000" b="1" dirty="0">
                <a:solidFill>
                  <a:srgbClr val="ED9011"/>
                </a:solidFill>
              </a:rPr>
              <a:t> Die Art des Praktikums muss genannt werden</a:t>
            </a:r>
          </a:p>
          <a:p>
            <a:r>
              <a:rPr lang="de-DE" sz="2200" b="1" dirty="0">
                <a:solidFill>
                  <a:srgbClr val="ED9011"/>
                </a:solidFill>
              </a:rPr>
              <a:t>    </a:t>
            </a:r>
            <a:r>
              <a:rPr lang="de-DE" sz="2000" b="1" dirty="0">
                <a:solidFill>
                  <a:srgbClr val="ED9011"/>
                </a:solidFill>
              </a:rPr>
              <a:t>(hier: </a:t>
            </a:r>
            <a:r>
              <a:rPr lang="de-DE" sz="2000" b="1" i="1" dirty="0">
                <a:solidFill>
                  <a:srgbClr val="ED9011"/>
                </a:solidFill>
              </a:rPr>
              <a:t>Tagespraktikum (Berufsfelderkundung)</a:t>
            </a:r>
            <a:r>
              <a:rPr lang="de-DE" sz="2000" b="1" dirty="0">
                <a:solidFill>
                  <a:srgbClr val="ED9011"/>
                </a:solidFill>
              </a:rPr>
              <a:t>). </a:t>
            </a:r>
          </a:p>
          <a:p>
            <a:pPr marL="171450" indent="-171450">
              <a:buFont typeface="Wingdings" pitchFamily="2" charset="2"/>
              <a:buChar char="Ø"/>
            </a:pPr>
            <a:endParaRPr lang="de-DE" sz="1200" b="1" dirty="0">
              <a:solidFill>
                <a:srgbClr val="ED9011"/>
              </a:solidFill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de-DE" sz="2000" b="1" dirty="0">
                <a:solidFill>
                  <a:srgbClr val="ED9011"/>
                </a:solidFill>
              </a:rPr>
              <a:t> Alternativen: </a:t>
            </a:r>
            <a:r>
              <a:rPr lang="de-DE" sz="2000" b="1" i="1" dirty="0">
                <a:solidFill>
                  <a:srgbClr val="ED9011"/>
                </a:solidFill>
              </a:rPr>
              <a:t>Schülerbetriebspraktikum, </a:t>
            </a:r>
          </a:p>
          <a:p>
            <a:r>
              <a:rPr lang="de-DE" sz="2200" b="1" dirty="0">
                <a:solidFill>
                  <a:srgbClr val="ED9011"/>
                </a:solidFill>
              </a:rPr>
              <a:t>    </a:t>
            </a:r>
            <a:r>
              <a:rPr lang="de-DE" sz="2000" b="1" i="1" dirty="0">
                <a:solidFill>
                  <a:srgbClr val="ED9011"/>
                </a:solidFill>
              </a:rPr>
              <a:t>Ferienpraktikum</a:t>
            </a:r>
            <a:r>
              <a:rPr lang="de-DE" sz="2000" b="1" dirty="0">
                <a:solidFill>
                  <a:srgbClr val="ED9011"/>
                </a:solidFill>
              </a:rPr>
              <a:t>, </a:t>
            </a:r>
            <a:r>
              <a:rPr lang="de-DE" sz="2000" b="1" i="1" dirty="0">
                <a:solidFill>
                  <a:srgbClr val="ED9011"/>
                </a:solidFill>
              </a:rPr>
              <a:t>freiwilliges Praktikum </a:t>
            </a:r>
            <a:r>
              <a:rPr lang="de-DE" sz="2000" b="1" dirty="0">
                <a:solidFill>
                  <a:srgbClr val="ED9011"/>
                </a:solidFill>
              </a:rPr>
              <a:t>nach- </a:t>
            </a:r>
          </a:p>
          <a:p>
            <a:r>
              <a:rPr lang="de-DE" sz="2200" b="1" dirty="0">
                <a:solidFill>
                  <a:srgbClr val="ED9011"/>
                </a:solidFill>
              </a:rPr>
              <a:t>    </a:t>
            </a:r>
            <a:r>
              <a:rPr lang="de-DE" sz="2000" b="1" dirty="0">
                <a:solidFill>
                  <a:srgbClr val="ED9011"/>
                </a:solidFill>
              </a:rPr>
              <a:t>mittags oder samstags. </a:t>
            </a:r>
          </a:p>
        </p:txBody>
      </p:sp>
      <p:sp>
        <p:nvSpPr>
          <p:cNvPr id="9" name="Interaktive Schaltfläche: Anpassen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EA4F2B1-1CBF-63C5-F9B0-ED65FEA83071}"/>
              </a:ext>
            </a:extLst>
          </p:cNvPr>
          <p:cNvSpPr/>
          <p:nvPr/>
        </p:nvSpPr>
        <p:spPr>
          <a:xfrm>
            <a:off x="7896200" y="2235554"/>
            <a:ext cx="3744416" cy="426721"/>
          </a:xfrm>
          <a:prstGeom prst="actionButtonBlank">
            <a:avLst/>
          </a:prstGeom>
          <a:noFill/>
          <a:ln w="9525">
            <a:solidFill>
              <a:srgbClr val="ED90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04092C8-E8FA-72BF-8455-9BCBD5DCFD03}"/>
              </a:ext>
            </a:extLst>
          </p:cNvPr>
          <p:cNvSpPr txBox="1"/>
          <p:nvPr/>
        </p:nvSpPr>
        <p:spPr>
          <a:xfrm>
            <a:off x="1812322" y="6359539"/>
            <a:ext cx="473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ED9011"/>
                </a:solidFill>
              </a:rPr>
              <a:t>Alle Informationen findest Du auch im Handout. </a:t>
            </a:r>
          </a:p>
        </p:txBody>
      </p:sp>
    </p:spTree>
    <p:extLst>
      <p:ext uri="{BB962C8B-B14F-4D97-AF65-F5344CB8AC3E}">
        <p14:creationId xmlns:p14="http://schemas.microsoft.com/office/powerpoint/2010/main" val="15158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729FD-0A76-6B93-5FE9-C8BC3BED3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0F96EF1-2C72-3364-8290-5F56ABAA3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D555528-36E0-A64B-E09B-2BCCF3FA6FF4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FB0C6544-D5E4-59ED-7036-7B3D48FD6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98A9598A-3546-3EF4-B775-73D2F46B7351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3C8797A2-804F-5DA1-081B-A27C3EDD28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7090" y="412891"/>
            <a:ext cx="4448273" cy="6280716"/>
          </a:xfrm>
          <a:prstGeom prst="rect">
            <a:avLst/>
          </a:prstGeom>
          <a:ln w="6350">
            <a:solidFill>
              <a:srgbClr val="ED901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C582110-9A1A-2EF1-E28B-CACF786A70D2}"/>
              </a:ext>
            </a:extLst>
          </p:cNvPr>
          <p:cNvSpPr txBox="1"/>
          <p:nvPr/>
        </p:nvSpPr>
        <p:spPr>
          <a:xfrm>
            <a:off x="1641008" y="802851"/>
            <a:ext cx="55494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000" b="1" dirty="0">
                <a:solidFill>
                  <a:srgbClr val="ED9010"/>
                </a:solidFill>
              </a:rPr>
              <a:t>Aufbau des Anschreibens</a:t>
            </a:r>
          </a:p>
          <a:p>
            <a:pPr algn="ctr"/>
            <a:r>
              <a:rPr lang="de-DE" sz="2400" b="1" dirty="0">
                <a:solidFill>
                  <a:srgbClr val="ED9010"/>
                </a:solidFill>
              </a:rPr>
              <a:t>Die Betreffzeile. </a:t>
            </a:r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1EA580-B2B2-0869-27FC-CF9F9202E6B1}"/>
              </a:ext>
            </a:extLst>
          </p:cNvPr>
          <p:cNvSpPr txBox="1"/>
          <p:nvPr/>
        </p:nvSpPr>
        <p:spPr>
          <a:xfrm>
            <a:off x="1435331" y="2064735"/>
            <a:ext cx="5755122" cy="4001095"/>
          </a:xfrm>
          <a:prstGeom prst="rect">
            <a:avLst/>
          </a:prstGeom>
          <a:noFill/>
          <a:ln w="9525">
            <a:solidFill>
              <a:srgbClr val="CCE8EB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sz="2000" b="1" dirty="0">
                <a:solidFill>
                  <a:srgbClr val="ED9011"/>
                </a:solidFill>
              </a:rPr>
              <a:t>Benenne ein konkretes Datum oder den </a:t>
            </a:r>
          </a:p>
          <a:p>
            <a:r>
              <a:rPr lang="de-DE" sz="2000" b="1" dirty="0">
                <a:solidFill>
                  <a:srgbClr val="ED9011"/>
                </a:solidFill>
              </a:rPr>
              <a:t>     Zeitraum des Praktikums, zum Beispiel: </a:t>
            </a:r>
          </a:p>
          <a:p>
            <a:endParaRPr lang="de-DE" sz="1200" b="1" dirty="0">
              <a:solidFill>
                <a:srgbClr val="ED9011"/>
              </a:solidFill>
            </a:endParaRPr>
          </a:p>
          <a:p>
            <a:r>
              <a:rPr lang="de-DE" sz="2000" b="1" dirty="0">
                <a:solidFill>
                  <a:srgbClr val="ED9011"/>
                </a:solidFill>
              </a:rPr>
              <a:t>     </a:t>
            </a:r>
            <a:r>
              <a:rPr lang="de-DE" sz="2000" b="1" i="1" dirty="0">
                <a:solidFill>
                  <a:srgbClr val="ED9011"/>
                </a:solidFill>
              </a:rPr>
              <a:t>- „vom 4. bis 22. Mai 2026“</a:t>
            </a:r>
            <a:r>
              <a:rPr lang="de-DE" sz="2000" b="1" dirty="0">
                <a:solidFill>
                  <a:srgbClr val="ED9011"/>
                </a:solidFill>
              </a:rPr>
              <a:t> oder</a:t>
            </a:r>
          </a:p>
          <a:p>
            <a:r>
              <a:rPr lang="de-DE" sz="2000" b="1" dirty="0">
                <a:solidFill>
                  <a:srgbClr val="ED9011"/>
                </a:solidFill>
              </a:rPr>
              <a:t>     - „</a:t>
            </a:r>
            <a:r>
              <a:rPr lang="de-DE" sz="2000" b="1" i="1" dirty="0">
                <a:solidFill>
                  <a:srgbClr val="ED9011"/>
                </a:solidFill>
              </a:rPr>
              <a:t>zwei Wochen in den Sommerferien“</a:t>
            </a:r>
          </a:p>
          <a:p>
            <a:endParaRPr lang="de-DE" sz="1200" b="1" dirty="0">
              <a:solidFill>
                <a:srgbClr val="ED9011"/>
              </a:solidFill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de-DE" sz="2000" b="1" dirty="0">
                <a:solidFill>
                  <a:srgbClr val="ED9011"/>
                </a:solidFill>
              </a:rPr>
              <a:t> Der Zielberuf des Praktikums muss ersichtlich sein</a:t>
            </a:r>
          </a:p>
          <a:p>
            <a:r>
              <a:rPr lang="de-DE" sz="2200" b="1" dirty="0">
                <a:solidFill>
                  <a:srgbClr val="ED9011"/>
                </a:solidFill>
              </a:rPr>
              <a:t>    </a:t>
            </a:r>
            <a:r>
              <a:rPr lang="de-DE" sz="2000" b="1" dirty="0">
                <a:solidFill>
                  <a:srgbClr val="ED9011"/>
                </a:solidFill>
              </a:rPr>
              <a:t>(hier: „</a:t>
            </a:r>
            <a:r>
              <a:rPr lang="de-DE" sz="2000" b="1" i="1" dirty="0">
                <a:solidFill>
                  <a:srgbClr val="ED9011"/>
                </a:solidFill>
              </a:rPr>
              <a:t>Kriegsberichterstatter</a:t>
            </a:r>
            <a:r>
              <a:rPr lang="de-DE" sz="2000" b="1" dirty="0">
                <a:solidFill>
                  <a:srgbClr val="ED9011"/>
                </a:solidFill>
              </a:rPr>
              <a:t>“) – hier als Fake.</a:t>
            </a:r>
          </a:p>
          <a:p>
            <a:endParaRPr lang="de-DE" sz="1200" b="1" i="1" u="sng" dirty="0">
              <a:solidFill>
                <a:srgbClr val="ED9011"/>
              </a:solidFill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de-DE" sz="2000" b="1" dirty="0">
                <a:solidFill>
                  <a:srgbClr val="ED9011"/>
                </a:solidFill>
              </a:rPr>
              <a:t> Andere Möglichkeit der Bezeichnung des </a:t>
            </a:r>
          </a:p>
          <a:p>
            <a:r>
              <a:rPr lang="de-DE" sz="2200" b="1" dirty="0">
                <a:solidFill>
                  <a:srgbClr val="ED9011"/>
                </a:solidFill>
              </a:rPr>
              <a:t>    </a:t>
            </a:r>
            <a:r>
              <a:rPr lang="de-DE" sz="2000" b="1" dirty="0">
                <a:solidFill>
                  <a:srgbClr val="ED9011"/>
                </a:solidFill>
              </a:rPr>
              <a:t>Zielberufs: „</a:t>
            </a:r>
            <a:r>
              <a:rPr lang="de-DE" sz="2000" b="1" i="1" dirty="0">
                <a:solidFill>
                  <a:srgbClr val="ED9011"/>
                </a:solidFill>
              </a:rPr>
              <a:t>zum Kennenlernen des Berufs XY</a:t>
            </a:r>
            <a:r>
              <a:rPr lang="de-DE" sz="2000" b="1" dirty="0">
                <a:solidFill>
                  <a:srgbClr val="ED9011"/>
                </a:solidFill>
              </a:rPr>
              <a:t>“.</a:t>
            </a:r>
          </a:p>
          <a:p>
            <a:pPr marL="171450" indent="-171450">
              <a:buFont typeface="Wingdings" pitchFamily="2" charset="2"/>
              <a:buChar char="Ø"/>
            </a:pPr>
            <a:endParaRPr lang="de-DE" sz="1200" b="1" dirty="0">
              <a:solidFill>
                <a:srgbClr val="ED9011"/>
              </a:solidFill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de-DE" sz="2000" b="1" dirty="0">
                <a:solidFill>
                  <a:srgbClr val="ED9011"/>
                </a:solidFill>
              </a:rPr>
              <a:t> Informiere dich daher vorher möglichst genau</a:t>
            </a:r>
            <a:endParaRPr lang="de-DE" sz="2000" b="1" i="1" dirty="0">
              <a:solidFill>
                <a:srgbClr val="ED9011"/>
              </a:solidFill>
            </a:endParaRPr>
          </a:p>
          <a:p>
            <a:r>
              <a:rPr lang="de-DE" sz="2200" b="1" dirty="0">
                <a:solidFill>
                  <a:srgbClr val="ED9011"/>
                </a:solidFill>
              </a:rPr>
              <a:t>    </a:t>
            </a:r>
            <a:r>
              <a:rPr lang="de-DE" sz="2000" b="1" dirty="0">
                <a:solidFill>
                  <a:srgbClr val="ED9011"/>
                </a:solidFill>
              </a:rPr>
              <a:t>darüber, was dich an dem Beruf interessiert. </a:t>
            </a:r>
          </a:p>
        </p:txBody>
      </p:sp>
      <p:sp>
        <p:nvSpPr>
          <p:cNvPr id="9" name="Interaktive Schaltfläche: Anpassen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26514C4-8603-C611-F9F7-BAFCA1ED0A55}"/>
              </a:ext>
            </a:extLst>
          </p:cNvPr>
          <p:cNvSpPr/>
          <p:nvPr/>
        </p:nvSpPr>
        <p:spPr>
          <a:xfrm>
            <a:off x="7896200" y="2235554"/>
            <a:ext cx="3744416" cy="426721"/>
          </a:xfrm>
          <a:prstGeom prst="actionButtonBlank">
            <a:avLst/>
          </a:prstGeom>
          <a:noFill/>
          <a:ln w="9525">
            <a:solidFill>
              <a:srgbClr val="ED90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2E9BB56-5591-760B-B6CE-06821289EE61}"/>
              </a:ext>
            </a:extLst>
          </p:cNvPr>
          <p:cNvSpPr txBox="1"/>
          <p:nvPr/>
        </p:nvSpPr>
        <p:spPr>
          <a:xfrm>
            <a:off x="1812322" y="6359539"/>
            <a:ext cx="473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ED9011"/>
                </a:solidFill>
              </a:rPr>
              <a:t>Alle Informationen findest Du auch im Handout. </a:t>
            </a:r>
          </a:p>
        </p:txBody>
      </p:sp>
    </p:spTree>
    <p:extLst>
      <p:ext uri="{BB962C8B-B14F-4D97-AF65-F5344CB8AC3E}">
        <p14:creationId xmlns:p14="http://schemas.microsoft.com/office/powerpoint/2010/main" val="395220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6069A-6DEC-7CD3-1F3B-D58AFAB20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BC01FF0-210D-F855-9740-E438AFD78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4857F6A-EEB4-946B-EF3C-03152DEADDA7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2FB3E6CD-3742-8F41-7BB9-031EA89F3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C8CF34EF-E7A6-2BA1-159D-1281697030FD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9F240694-F118-BC46-98F9-B59A8E04F2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7090" y="412891"/>
            <a:ext cx="4448273" cy="6280716"/>
          </a:xfrm>
          <a:prstGeom prst="rect">
            <a:avLst/>
          </a:prstGeom>
          <a:ln w="6350">
            <a:solidFill>
              <a:srgbClr val="ED901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49BE3CA-FCAE-4BC3-2A06-BCFD8D762587}"/>
              </a:ext>
            </a:extLst>
          </p:cNvPr>
          <p:cNvSpPr txBox="1"/>
          <p:nvPr/>
        </p:nvSpPr>
        <p:spPr>
          <a:xfrm>
            <a:off x="1641008" y="802851"/>
            <a:ext cx="55494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000" b="1" dirty="0">
                <a:solidFill>
                  <a:srgbClr val="ED9010"/>
                </a:solidFill>
              </a:rPr>
              <a:t>Aufbau des Anschreibens</a:t>
            </a:r>
          </a:p>
          <a:p>
            <a:pPr algn="ctr"/>
            <a:r>
              <a:rPr lang="de-DE" sz="2400" b="1" dirty="0">
                <a:solidFill>
                  <a:srgbClr val="ED9010"/>
                </a:solidFill>
              </a:rPr>
              <a:t>Die Anrede. </a:t>
            </a:r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54D2F1-7FEE-052E-F73D-FE5020CE77F7}"/>
              </a:ext>
            </a:extLst>
          </p:cNvPr>
          <p:cNvSpPr txBox="1"/>
          <p:nvPr/>
        </p:nvSpPr>
        <p:spPr>
          <a:xfrm>
            <a:off x="1435331" y="2064735"/>
            <a:ext cx="5755122" cy="4001095"/>
          </a:xfrm>
          <a:prstGeom prst="rect">
            <a:avLst/>
          </a:prstGeom>
          <a:noFill/>
          <a:ln w="9525">
            <a:solidFill>
              <a:srgbClr val="CCE8EB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sz="2000" b="1" dirty="0">
                <a:solidFill>
                  <a:srgbClr val="ED9011"/>
                </a:solidFill>
              </a:rPr>
              <a:t>Nur, wenn du weißt, wer über die Bewerbung</a:t>
            </a:r>
          </a:p>
          <a:p>
            <a:r>
              <a:rPr lang="de-DE" sz="2000" b="1" dirty="0">
                <a:solidFill>
                  <a:srgbClr val="ED9011"/>
                </a:solidFill>
              </a:rPr>
              <a:t>     entscheidet, setzt du eine namentliche Anrede</a:t>
            </a:r>
          </a:p>
          <a:p>
            <a:r>
              <a:rPr lang="de-DE" sz="2000" b="1" dirty="0">
                <a:solidFill>
                  <a:srgbClr val="ED9011"/>
                </a:solidFill>
              </a:rPr>
              <a:t>     ein. </a:t>
            </a:r>
          </a:p>
          <a:p>
            <a:endParaRPr lang="de-DE" sz="1200" b="1" dirty="0">
              <a:solidFill>
                <a:srgbClr val="ED9011"/>
              </a:solidFill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de-DE" sz="2000" b="1" dirty="0">
                <a:solidFill>
                  <a:srgbClr val="ED9011"/>
                </a:solidFill>
              </a:rPr>
              <a:t> Das muss die gleiche Person sein, an die du dein </a:t>
            </a:r>
          </a:p>
          <a:p>
            <a:r>
              <a:rPr lang="de-DE" sz="2200" b="1" dirty="0">
                <a:solidFill>
                  <a:srgbClr val="ED9011"/>
                </a:solidFill>
              </a:rPr>
              <a:t>    </a:t>
            </a:r>
            <a:r>
              <a:rPr lang="de-DE" sz="2000" b="1" dirty="0">
                <a:solidFill>
                  <a:srgbClr val="ED9011"/>
                </a:solidFill>
              </a:rPr>
              <a:t>Schreiben adressiert hast. </a:t>
            </a:r>
          </a:p>
          <a:p>
            <a:endParaRPr lang="de-DE" sz="1200" b="1" i="1" u="sng" dirty="0">
              <a:solidFill>
                <a:srgbClr val="ED9011"/>
              </a:solidFill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de-DE" sz="2000" b="1" dirty="0">
                <a:solidFill>
                  <a:srgbClr val="ED9011"/>
                </a:solidFill>
              </a:rPr>
              <a:t> Wenn du nicht weißt, wer für deine Bewerbung</a:t>
            </a:r>
          </a:p>
          <a:p>
            <a:r>
              <a:rPr lang="de-DE" sz="2200" b="1" dirty="0">
                <a:solidFill>
                  <a:srgbClr val="ED9011"/>
                </a:solidFill>
              </a:rPr>
              <a:t>    </a:t>
            </a:r>
            <a:r>
              <a:rPr lang="de-DE" sz="2000" b="1" dirty="0">
                <a:solidFill>
                  <a:srgbClr val="ED9011"/>
                </a:solidFill>
              </a:rPr>
              <a:t>zuständig ist, sollte da stehen: </a:t>
            </a:r>
          </a:p>
          <a:p>
            <a:endParaRPr lang="de-DE" sz="1200" b="1" dirty="0">
              <a:solidFill>
                <a:srgbClr val="ED9011"/>
              </a:solidFill>
            </a:endParaRPr>
          </a:p>
          <a:p>
            <a:r>
              <a:rPr lang="de-DE" sz="2000" b="1" dirty="0">
                <a:solidFill>
                  <a:srgbClr val="ED9011"/>
                </a:solidFill>
              </a:rPr>
              <a:t>     </a:t>
            </a:r>
            <a:r>
              <a:rPr lang="de-DE" sz="2000" b="1" i="1" dirty="0">
                <a:solidFill>
                  <a:srgbClr val="ED9011"/>
                </a:solidFill>
              </a:rPr>
              <a:t>„Sehr geehrte Damen und Herren,“.</a:t>
            </a:r>
          </a:p>
          <a:p>
            <a:endParaRPr lang="de-DE" sz="1200" b="1" i="1" dirty="0">
              <a:solidFill>
                <a:srgbClr val="ED9011"/>
              </a:solidFill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de-DE" sz="2000" b="1" dirty="0">
                <a:solidFill>
                  <a:srgbClr val="ED9011"/>
                </a:solidFill>
              </a:rPr>
              <a:t> Das ist allgemeiner Sprachgebrauch, bitte keine</a:t>
            </a:r>
            <a:endParaRPr lang="de-DE" sz="2000" b="1" i="1" dirty="0">
              <a:solidFill>
                <a:srgbClr val="ED9011"/>
              </a:solidFill>
            </a:endParaRPr>
          </a:p>
          <a:p>
            <a:r>
              <a:rPr lang="de-DE" sz="2200" b="1" dirty="0">
                <a:solidFill>
                  <a:srgbClr val="ED9011"/>
                </a:solidFill>
              </a:rPr>
              <a:t>    </a:t>
            </a:r>
            <a:r>
              <a:rPr lang="de-DE" sz="2000" b="1" dirty="0">
                <a:solidFill>
                  <a:srgbClr val="ED9011"/>
                </a:solidFill>
              </a:rPr>
              <a:t>anderen Formulierungen. </a:t>
            </a:r>
          </a:p>
        </p:txBody>
      </p:sp>
      <p:sp>
        <p:nvSpPr>
          <p:cNvPr id="9" name="Interaktive Schaltfläche: Anpassen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03EBAE7-94C6-82F9-DF0C-B843A5DE78AC}"/>
              </a:ext>
            </a:extLst>
          </p:cNvPr>
          <p:cNvSpPr/>
          <p:nvPr/>
        </p:nvSpPr>
        <p:spPr>
          <a:xfrm>
            <a:off x="7896200" y="2636912"/>
            <a:ext cx="3744416" cy="426721"/>
          </a:xfrm>
          <a:prstGeom prst="actionButtonBlank">
            <a:avLst/>
          </a:prstGeom>
          <a:noFill/>
          <a:ln w="9525">
            <a:solidFill>
              <a:srgbClr val="ED90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BF57B97-BAB2-3105-6B95-C85817862307}"/>
              </a:ext>
            </a:extLst>
          </p:cNvPr>
          <p:cNvSpPr txBox="1"/>
          <p:nvPr/>
        </p:nvSpPr>
        <p:spPr>
          <a:xfrm>
            <a:off x="1812322" y="6359539"/>
            <a:ext cx="473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ED9011"/>
                </a:solidFill>
              </a:rPr>
              <a:t>Alle Informationen findest Du auch im Handout. </a:t>
            </a:r>
          </a:p>
        </p:txBody>
      </p:sp>
    </p:spTree>
    <p:extLst>
      <p:ext uri="{BB962C8B-B14F-4D97-AF65-F5344CB8AC3E}">
        <p14:creationId xmlns:p14="http://schemas.microsoft.com/office/powerpoint/2010/main" val="9911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29B86-DF88-EA5A-288C-0FECDD031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E5ADA88-8451-AD3C-090A-F5A11AE0C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6770F48-FCDC-D72C-2398-AF0024790875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8ABD2430-2594-B5BF-A04E-E522161D8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D3F88FF6-467B-C4B1-0348-F8941C71FE21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2437F6D0-744A-1CC9-5E4A-5CBBBED06C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7090" y="412891"/>
            <a:ext cx="4448273" cy="6280716"/>
          </a:xfrm>
          <a:prstGeom prst="rect">
            <a:avLst/>
          </a:prstGeom>
          <a:ln w="6350">
            <a:solidFill>
              <a:srgbClr val="ED901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AEF4FC7-EB40-E14F-F9B7-49A3DF9390B0}"/>
              </a:ext>
            </a:extLst>
          </p:cNvPr>
          <p:cNvSpPr txBox="1"/>
          <p:nvPr/>
        </p:nvSpPr>
        <p:spPr>
          <a:xfrm>
            <a:off x="1641008" y="802851"/>
            <a:ext cx="55494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000" b="1" dirty="0">
                <a:solidFill>
                  <a:srgbClr val="ED9010"/>
                </a:solidFill>
              </a:rPr>
              <a:t>Aufbau des Anschreibens</a:t>
            </a:r>
          </a:p>
          <a:p>
            <a:pPr algn="ctr"/>
            <a:r>
              <a:rPr lang="de-DE" sz="2400" b="1" dirty="0">
                <a:solidFill>
                  <a:srgbClr val="ED9010"/>
                </a:solidFill>
              </a:rPr>
              <a:t>Der eigentliche Bewerbungstext. </a:t>
            </a:r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6E93064-EDCC-14B6-7AEA-99BD0728311D}"/>
              </a:ext>
            </a:extLst>
          </p:cNvPr>
          <p:cNvSpPr txBox="1"/>
          <p:nvPr/>
        </p:nvSpPr>
        <p:spPr>
          <a:xfrm>
            <a:off x="1435331" y="2064735"/>
            <a:ext cx="5755122" cy="4247317"/>
          </a:xfrm>
          <a:prstGeom prst="rect">
            <a:avLst/>
          </a:prstGeom>
          <a:noFill/>
          <a:ln w="9525">
            <a:solidFill>
              <a:srgbClr val="CCE8EB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sz="2000" b="1" dirty="0">
                <a:solidFill>
                  <a:srgbClr val="ED9011"/>
                </a:solidFill>
              </a:rPr>
              <a:t>Siehe dazu ausführliche Aussagen im Handout.</a:t>
            </a:r>
          </a:p>
          <a:p>
            <a:endParaRPr lang="de-DE" sz="1200" b="1" dirty="0">
              <a:solidFill>
                <a:srgbClr val="ED9011"/>
              </a:solidFill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de-DE" sz="2000" b="1" dirty="0">
                <a:solidFill>
                  <a:srgbClr val="ED9011"/>
                </a:solidFill>
              </a:rPr>
              <a:t> Du findest Beispiele für die Form des</a:t>
            </a:r>
          </a:p>
          <a:p>
            <a:r>
              <a:rPr lang="de-DE" sz="2200" b="1" dirty="0">
                <a:solidFill>
                  <a:srgbClr val="ED9011"/>
                </a:solidFill>
              </a:rPr>
              <a:t>    </a:t>
            </a:r>
            <a:r>
              <a:rPr lang="de-DE" sz="2000" b="1" dirty="0">
                <a:solidFill>
                  <a:srgbClr val="ED9011"/>
                </a:solidFill>
              </a:rPr>
              <a:t>Bewerbungsanschreibens als „Word“-Dateien </a:t>
            </a:r>
          </a:p>
          <a:p>
            <a:r>
              <a:rPr lang="de-DE" sz="2200" b="1" dirty="0">
                <a:solidFill>
                  <a:srgbClr val="ED9011"/>
                </a:solidFill>
              </a:rPr>
              <a:t>   </a:t>
            </a:r>
            <a:r>
              <a:rPr lang="de-DE" sz="2000" b="1" dirty="0">
                <a:solidFill>
                  <a:srgbClr val="ED9011"/>
                </a:solidFill>
              </a:rPr>
              <a:t> im Download von www.5ways4me.net. </a:t>
            </a:r>
          </a:p>
          <a:p>
            <a:r>
              <a:rPr lang="de-DE" sz="2200" b="1" dirty="0">
                <a:solidFill>
                  <a:srgbClr val="ED9011"/>
                </a:solidFill>
              </a:rPr>
              <a:t>  </a:t>
            </a:r>
            <a:r>
              <a:rPr lang="de-DE" sz="2100" b="1" dirty="0">
                <a:solidFill>
                  <a:srgbClr val="ED9011"/>
                </a:solidFill>
              </a:rPr>
              <a:t>  </a:t>
            </a:r>
            <a:r>
              <a:rPr lang="de-DE" sz="2000" b="1" dirty="0">
                <a:solidFill>
                  <a:srgbClr val="ED9011"/>
                </a:solidFill>
              </a:rPr>
              <a:t>Im Handout haben wir ausführlich beschrieben, </a:t>
            </a:r>
          </a:p>
          <a:p>
            <a:r>
              <a:rPr lang="de-DE" sz="2200" b="1" dirty="0">
                <a:solidFill>
                  <a:srgbClr val="ED9011"/>
                </a:solidFill>
              </a:rPr>
              <a:t>    </a:t>
            </a:r>
            <a:r>
              <a:rPr lang="de-DE" sz="2000" b="1" dirty="0">
                <a:solidFill>
                  <a:srgbClr val="ED9011"/>
                </a:solidFill>
              </a:rPr>
              <a:t>warum wir keine Beispiele für den </a:t>
            </a:r>
            <a:r>
              <a:rPr lang="de-DE" sz="2000" b="1" u="sng" dirty="0">
                <a:solidFill>
                  <a:srgbClr val="ED9011"/>
                </a:solidFill>
              </a:rPr>
              <a:t>Inhalt</a:t>
            </a:r>
            <a:r>
              <a:rPr lang="de-DE" sz="2000" b="1" dirty="0">
                <a:solidFill>
                  <a:srgbClr val="ED9011"/>
                </a:solidFill>
              </a:rPr>
              <a:t> des</a:t>
            </a:r>
          </a:p>
          <a:p>
            <a:r>
              <a:rPr lang="de-DE" sz="2200" b="1" dirty="0">
                <a:solidFill>
                  <a:srgbClr val="ED9011"/>
                </a:solidFill>
              </a:rPr>
              <a:t>    </a:t>
            </a:r>
            <a:r>
              <a:rPr lang="de-DE" sz="2000" b="1" dirty="0">
                <a:solidFill>
                  <a:srgbClr val="ED9011"/>
                </a:solidFill>
              </a:rPr>
              <a:t>Anschreibens im Download haben. </a:t>
            </a:r>
          </a:p>
          <a:p>
            <a:endParaRPr lang="de-DE" sz="1200" b="1" dirty="0">
              <a:solidFill>
                <a:srgbClr val="ED9011"/>
              </a:solidFill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de-DE" sz="2000" b="1" dirty="0">
                <a:solidFill>
                  <a:srgbClr val="ED9011"/>
                </a:solidFill>
              </a:rPr>
              <a:t> Wenn du die Inhalte deiner Bewerbung</a:t>
            </a:r>
          </a:p>
          <a:p>
            <a:r>
              <a:rPr lang="de-DE" sz="2200" b="1" dirty="0">
                <a:solidFill>
                  <a:srgbClr val="ED9011"/>
                </a:solidFill>
              </a:rPr>
              <a:t>    </a:t>
            </a:r>
            <a:r>
              <a:rPr lang="de-DE" sz="2000" b="1" dirty="0">
                <a:solidFill>
                  <a:srgbClr val="ED9011"/>
                </a:solidFill>
              </a:rPr>
              <a:t>formulierst, solltest du alle Muster wegwerfen</a:t>
            </a:r>
          </a:p>
          <a:p>
            <a:r>
              <a:rPr lang="de-DE" sz="2200" b="1" dirty="0">
                <a:solidFill>
                  <a:srgbClr val="ED9011"/>
                </a:solidFill>
              </a:rPr>
              <a:t>    </a:t>
            </a:r>
            <a:r>
              <a:rPr lang="de-DE" sz="2000" b="1" dirty="0">
                <a:solidFill>
                  <a:srgbClr val="ED9011"/>
                </a:solidFill>
              </a:rPr>
              <a:t>und die Seiten in unserem Handout genau lesen.</a:t>
            </a:r>
          </a:p>
          <a:p>
            <a:endParaRPr lang="de-DE" sz="1200" b="1" dirty="0">
              <a:solidFill>
                <a:srgbClr val="ED9011"/>
              </a:solidFill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de-DE" sz="2000" b="1" i="1" dirty="0">
                <a:solidFill>
                  <a:srgbClr val="ED9011"/>
                </a:solidFill>
              </a:rPr>
              <a:t> </a:t>
            </a:r>
            <a:r>
              <a:rPr lang="de-DE" sz="2000" b="1" dirty="0">
                <a:solidFill>
                  <a:srgbClr val="ED9011"/>
                </a:solidFill>
              </a:rPr>
              <a:t>Damit wirst du es hinbekommen. </a:t>
            </a:r>
          </a:p>
        </p:txBody>
      </p:sp>
      <p:sp>
        <p:nvSpPr>
          <p:cNvPr id="9" name="Interaktive Schaltfläche: Anpassen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33B675D-A909-E508-EB34-6136C8C697E5}"/>
              </a:ext>
            </a:extLst>
          </p:cNvPr>
          <p:cNvSpPr/>
          <p:nvPr/>
        </p:nvSpPr>
        <p:spPr>
          <a:xfrm>
            <a:off x="7896200" y="3002279"/>
            <a:ext cx="3744416" cy="1722865"/>
          </a:xfrm>
          <a:prstGeom prst="actionButtonBlank">
            <a:avLst/>
          </a:prstGeom>
          <a:noFill/>
          <a:ln w="9525">
            <a:solidFill>
              <a:srgbClr val="ED90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E990F3B-FE6B-C8E1-2618-05A7FCB124E6}"/>
              </a:ext>
            </a:extLst>
          </p:cNvPr>
          <p:cNvSpPr txBox="1"/>
          <p:nvPr/>
        </p:nvSpPr>
        <p:spPr>
          <a:xfrm>
            <a:off x="1812322" y="6359539"/>
            <a:ext cx="473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ED9011"/>
                </a:solidFill>
              </a:rPr>
              <a:t>Alle Informationen findest Du auch im Handout. </a:t>
            </a:r>
          </a:p>
        </p:txBody>
      </p:sp>
    </p:spTree>
    <p:extLst>
      <p:ext uri="{BB962C8B-B14F-4D97-AF65-F5344CB8AC3E}">
        <p14:creationId xmlns:p14="http://schemas.microsoft.com/office/powerpoint/2010/main" val="41482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ACCEE6C-2102-AA43-8A64-AFDFD72942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" t="26506" r="8985" b="3854"/>
          <a:stretch/>
        </p:blipFill>
        <p:spPr>
          <a:xfrm>
            <a:off x="0" y="0"/>
            <a:ext cx="12192000" cy="7221318"/>
          </a:xfrm>
          <a:prstGeom prst="rect">
            <a:avLst/>
          </a:prstGeom>
          <a:ln>
            <a:solidFill>
              <a:srgbClr val="CCE8EC"/>
            </a:solidFill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BB2110E-8F96-EC43-B96E-92C59A0A0AB4}"/>
              </a:ext>
            </a:extLst>
          </p:cNvPr>
          <p:cNvSpPr txBox="1"/>
          <p:nvPr/>
        </p:nvSpPr>
        <p:spPr>
          <a:xfrm>
            <a:off x="2639616" y="1741569"/>
            <a:ext cx="6912768" cy="646331"/>
          </a:xfrm>
          <a:prstGeom prst="rect">
            <a:avLst/>
          </a:prstGeom>
          <a:noFill/>
          <a:effectLst>
            <a:softEdge rad="6604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ln w="10160">
                  <a:solidFill>
                    <a:srgbClr val="EE9010"/>
                  </a:solidFill>
                  <a:prstDash val="solid"/>
                </a:ln>
                <a:solidFill>
                  <a:srgbClr val="CCE8E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Übergang Schule – Beruf – Studium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690CCF0-8DA1-B04F-83BB-DF646A8D2173}"/>
              </a:ext>
            </a:extLst>
          </p:cNvPr>
          <p:cNvSpPr txBox="1"/>
          <p:nvPr/>
        </p:nvSpPr>
        <p:spPr>
          <a:xfrm>
            <a:off x="516521" y="4110201"/>
            <a:ext cx="11158959" cy="1892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ln w="10160">
                  <a:solidFill>
                    <a:srgbClr val="EE9010"/>
                  </a:solidFill>
                  <a:prstDash val="solid"/>
                </a:ln>
                <a:solidFill>
                  <a:srgbClr val="CCE8EC"/>
                </a:solidFill>
              </a:rPr>
              <a:t>Praktikumsmodule</a:t>
            </a:r>
          </a:p>
          <a:p>
            <a:pPr algn="ctr"/>
            <a:r>
              <a:rPr lang="de-DE" sz="3200" b="1" dirty="0">
                <a:ln w="10160">
                  <a:solidFill>
                    <a:srgbClr val="EE9010"/>
                  </a:solidFill>
                  <a:prstDash val="solid"/>
                </a:ln>
                <a:solidFill>
                  <a:schemeClr val="bg2"/>
                </a:solidFill>
                <a:effectLst>
                  <a:glow rad="101600">
                    <a:srgbClr val="CCE8EB">
                      <a:alpha val="60000"/>
                    </a:srgbClr>
                  </a:glow>
                </a:effectLst>
              </a:rPr>
              <a:t>1. Wie finde ich eine Praktikumsstelle ?</a:t>
            </a:r>
          </a:p>
          <a:p>
            <a:pPr algn="ctr"/>
            <a:r>
              <a:rPr lang="de-DE" sz="4100" b="1" dirty="0">
                <a:ln w="10160">
                  <a:solidFill>
                    <a:srgbClr val="EE901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CCE8EB">
                      <a:alpha val="60000"/>
                    </a:srgbClr>
                  </a:glow>
                </a:effectLst>
              </a:rPr>
              <a:t>2. Wie bewerbe ich mich um Praktikumsstellen ?</a:t>
            </a:r>
            <a:r>
              <a:rPr lang="de-DE" sz="4100" b="1" dirty="0">
                <a:ln w="10160">
                  <a:solidFill>
                    <a:srgbClr val="EE901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ED9011">
                      <a:alpha val="60000"/>
                    </a:srgbClr>
                  </a:glow>
                </a:effectLst>
              </a:rPr>
              <a:t>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4BB0FD6-E02A-8C4D-A932-DF18620C64F9}"/>
              </a:ext>
            </a:extLst>
          </p:cNvPr>
          <p:cNvSpPr txBox="1"/>
          <p:nvPr/>
        </p:nvSpPr>
        <p:spPr>
          <a:xfrm>
            <a:off x="516520" y="2999632"/>
            <a:ext cx="1115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ln w="10160">
                  <a:solidFill>
                    <a:srgbClr val="EE9010"/>
                  </a:solidFill>
                  <a:prstDash val="solid"/>
                </a:ln>
                <a:solidFill>
                  <a:srgbClr val="CCE8EC"/>
                </a:solidFill>
              </a:rPr>
              <a:t>PRAKTIKUMSPORTAL </a:t>
            </a:r>
            <a:r>
              <a:rPr lang="de-DE" sz="4800" b="1" dirty="0">
                <a:ln w="10160">
                  <a:solidFill>
                    <a:srgbClr val="EE9010"/>
                  </a:solidFill>
                  <a:prstDash val="solid"/>
                </a:ln>
                <a:solidFill>
                  <a:srgbClr val="CCE8EC"/>
                </a:solidFill>
                <a:effectLst>
                  <a:glow rad="101600">
                    <a:srgbClr val="ED9011">
                      <a:alpha val="60000"/>
                    </a:srgbClr>
                  </a:glow>
                </a:effectLst>
              </a:rPr>
              <a:t>www.5ways4me.net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C30FA1F-157D-CF49-9D1D-1A7B0194CBE8}"/>
              </a:ext>
            </a:extLst>
          </p:cNvPr>
          <p:cNvSpPr txBox="1"/>
          <p:nvPr/>
        </p:nvSpPr>
        <p:spPr>
          <a:xfrm>
            <a:off x="6570921" y="7570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9F03E662-DE30-364E-BCDA-ACBDB1A57D81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14" name="Grafik 13" descr="logo_col.png">
              <a:extLst>
                <a:ext uri="{FF2B5EF4-FFF2-40B4-BE49-F238E27FC236}">
                  <a16:creationId xmlns:a16="http://schemas.microsoft.com/office/drawing/2014/main" id="{AFD880A6-82F1-5F4C-8B11-14CA37E51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7F8E158B-C10C-854C-9723-AABDD3E268F2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5031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91A4A-9997-E96F-B3FD-8F93589A6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9128952-305D-E1B0-F7C3-63C27ED4B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8160AF0-07C7-70FE-DE3F-27E2D92E3114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A07D877B-552E-3115-4CF9-BC5089E69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5F12DAFF-3E6D-EA1C-AD90-A1BC5CFC721B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E1F622F6-76F4-CE26-DE5B-13C3A4F715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7090" y="412891"/>
            <a:ext cx="4448273" cy="6280716"/>
          </a:xfrm>
          <a:prstGeom prst="rect">
            <a:avLst/>
          </a:prstGeom>
          <a:ln w="6350">
            <a:solidFill>
              <a:srgbClr val="ED901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9204CC4-A778-3EF1-2AC7-DD0754E8F21F}"/>
              </a:ext>
            </a:extLst>
          </p:cNvPr>
          <p:cNvSpPr txBox="1"/>
          <p:nvPr/>
        </p:nvSpPr>
        <p:spPr>
          <a:xfrm>
            <a:off x="1641008" y="802851"/>
            <a:ext cx="55494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000" b="1" dirty="0">
                <a:solidFill>
                  <a:srgbClr val="ED9010"/>
                </a:solidFill>
              </a:rPr>
              <a:t>Aufbau des Anschreibens</a:t>
            </a:r>
          </a:p>
          <a:p>
            <a:pPr algn="ctr"/>
            <a:r>
              <a:rPr lang="de-DE" sz="2400" b="1" dirty="0">
                <a:solidFill>
                  <a:srgbClr val="ED9010"/>
                </a:solidFill>
              </a:rPr>
              <a:t>Der Abschluss. </a:t>
            </a:r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7977528-7C75-0620-FF4C-AEA380F0A112}"/>
              </a:ext>
            </a:extLst>
          </p:cNvPr>
          <p:cNvSpPr txBox="1"/>
          <p:nvPr/>
        </p:nvSpPr>
        <p:spPr>
          <a:xfrm>
            <a:off x="1435331" y="2064735"/>
            <a:ext cx="5755122" cy="3847207"/>
          </a:xfrm>
          <a:prstGeom prst="rect">
            <a:avLst/>
          </a:prstGeom>
          <a:noFill/>
          <a:ln w="9525">
            <a:solidFill>
              <a:srgbClr val="CCE8EB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sz="2000" b="1" dirty="0">
                <a:solidFill>
                  <a:srgbClr val="ED9011"/>
                </a:solidFill>
              </a:rPr>
              <a:t>Die übliche Grußformel lautet:</a:t>
            </a:r>
          </a:p>
          <a:p>
            <a:r>
              <a:rPr lang="de-DE" sz="2000" b="1" dirty="0">
                <a:solidFill>
                  <a:srgbClr val="ED9011"/>
                </a:solidFill>
              </a:rPr>
              <a:t>     „Mit freundlichen Grüßen“, nicht anders. </a:t>
            </a:r>
          </a:p>
          <a:p>
            <a:endParaRPr lang="de-DE" sz="1200" b="1" dirty="0">
              <a:solidFill>
                <a:srgbClr val="ED9011"/>
              </a:solidFill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de-DE" sz="2000" b="1" dirty="0">
                <a:solidFill>
                  <a:srgbClr val="ED9011"/>
                </a:solidFill>
              </a:rPr>
              <a:t> Bei einer elektronischen Bewerbung unter-</a:t>
            </a:r>
          </a:p>
          <a:p>
            <a:r>
              <a:rPr lang="de-DE" sz="2200" b="1" dirty="0">
                <a:solidFill>
                  <a:srgbClr val="ED9011"/>
                </a:solidFill>
              </a:rPr>
              <a:t>    </a:t>
            </a:r>
            <a:r>
              <a:rPr lang="de-DE" sz="2000" b="1" dirty="0">
                <a:solidFill>
                  <a:srgbClr val="ED9011"/>
                </a:solidFill>
              </a:rPr>
              <a:t>schreibst du mit der Tastatur; wenn du magst, </a:t>
            </a:r>
          </a:p>
          <a:p>
            <a:r>
              <a:rPr lang="de-DE" sz="2200" b="1" dirty="0">
                <a:solidFill>
                  <a:srgbClr val="ED9011"/>
                </a:solidFill>
              </a:rPr>
              <a:t>   </a:t>
            </a:r>
            <a:r>
              <a:rPr lang="de-DE" sz="2000" b="1" dirty="0">
                <a:solidFill>
                  <a:srgbClr val="ED9011"/>
                </a:solidFill>
              </a:rPr>
              <a:t> kannst du eine andere Schrift verwenden, wie in</a:t>
            </a:r>
          </a:p>
          <a:p>
            <a:r>
              <a:rPr lang="de-DE" sz="2200" b="1" dirty="0">
                <a:solidFill>
                  <a:srgbClr val="ED9011"/>
                </a:solidFill>
              </a:rPr>
              <a:t>  </a:t>
            </a:r>
            <a:r>
              <a:rPr lang="de-DE" sz="2100" b="1" dirty="0">
                <a:solidFill>
                  <a:srgbClr val="ED9011"/>
                </a:solidFill>
              </a:rPr>
              <a:t>  </a:t>
            </a:r>
            <a:r>
              <a:rPr lang="de-DE" sz="2000" b="1" dirty="0">
                <a:solidFill>
                  <a:srgbClr val="ED9011"/>
                </a:solidFill>
              </a:rPr>
              <a:t>unserem Beispiel. </a:t>
            </a:r>
          </a:p>
          <a:p>
            <a:endParaRPr lang="de-DE" sz="1200" b="1" dirty="0">
              <a:solidFill>
                <a:srgbClr val="ED9011"/>
              </a:solidFill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de-DE" sz="2000" b="1" dirty="0">
                <a:solidFill>
                  <a:srgbClr val="ED9011"/>
                </a:solidFill>
              </a:rPr>
              <a:t> Bei einer Bewerbung auf Papier unterschreibst</a:t>
            </a:r>
          </a:p>
          <a:p>
            <a:r>
              <a:rPr lang="de-DE" sz="2200" b="1" dirty="0">
                <a:solidFill>
                  <a:srgbClr val="ED9011"/>
                </a:solidFill>
              </a:rPr>
              <a:t>    </a:t>
            </a:r>
            <a:r>
              <a:rPr lang="de-DE" sz="2000" b="1" dirty="0">
                <a:solidFill>
                  <a:srgbClr val="ED9011"/>
                </a:solidFill>
              </a:rPr>
              <a:t>du von Hand mit Füller oder Kugelschreiber. </a:t>
            </a:r>
          </a:p>
          <a:p>
            <a:endParaRPr lang="de-DE" sz="1200" b="1" dirty="0">
              <a:solidFill>
                <a:srgbClr val="ED9011"/>
              </a:solidFill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de-DE" sz="2000" b="1" i="1" dirty="0">
                <a:solidFill>
                  <a:srgbClr val="ED9011"/>
                </a:solidFill>
              </a:rPr>
              <a:t> </a:t>
            </a:r>
            <a:r>
              <a:rPr lang="de-DE" sz="2000" b="1" dirty="0">
                <a:solidFill>
                  <a:srgbClr val="ED9011"/>
                </a:solidFill>
              </a:rPr>
              <a:t>Anlagen: hier listest du auf, was du dem </a:t>
            </a:r>
          </a:p>
          <a:p>
            <a:r>
              <a:rPr lang="de-DE" sz="2100" b="1" dirty="0">
                <a:solidFill>
                  <a:srgbClr val="ED9011"/>
                </a:solidFill>
              </a:rPr>
              <a:t>  </a:t>
            </a:r>
            <a:r>
              <a:rPr lang="de-DE" sz="2200" b="1" dirty="0">
                <a:solidFill>
                  <a:srgbClr val="ED9011"/>
                </a:solidFill>
              </a:rPr>
              <a:t>  </a:t>
            </a:r>
            <a:r>
              <a:rPr lang="de-DE" sz="2000" b="1" dirty="0">
                <a:solidFill>
                  <a:srgbClr val="ED9011"/>
                </a:solidFill>
              </a:rPr>
              <a:t>Anschreiben beifügst.</a:t>
            </a:r>
          </a:p>
        </p:txBody>
      </p:sp>
      <p:sp>
        <p:nvSpPr>
          <p:cNvPr id="9" name="Interaktive Schaltfläche: Anpassen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86371B2-BCBF-4EFD-8C7F-81209EC00FFB}"/>
              </a:ext>
            </a:extLst>
          </p:cNvPr>
          <p:cNvSpPr/>
          <p:nvPr/>
        </p:nvSpPr>
        <p:spPr>
          <a:xfrm>
            <a:off x="7896200" y="4725144"/>
            <a:ext cx="1224136" cy="1512168"/>
          </a:xfrm>
          <a:prstGeom prst="actionButtonBlank">
            <a:avLst/>
          </a:prstGeom>
          <a:noFill/>
          <a:ln w="9525">
            <a:solidFill>
              <a:srgbClr val="ED90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BEB869-2B7C-46BC-7EBE-ADC3DC68FF55}"/>
              </a:ext>
            </a:extLst>
          </p:cNvPr>
          <p:cNvSpPr txBox="1"/>
          <p:nvPr/>
        </p:nvSpPr>
        <p:spPr>
          <a:xfrm>
            <a:off x="1812322" y="6359539"/>
            <a:ext cx="473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ED9011"/>
                </a:solidFill>
              </a:rPr>
              <a:t>Alle Informationen findest Du auch im Handout. </a:t>
            </a:r>
          </a:p>
        </p:txBody>
      </p:sp>
    </p:spTree>
    <p:extLst>
      <p:ext uri="{BB962C8B-B14F-4D97-AF65-F5344CB8AC3E}">
        <p14:creationId xmlns:p14="http://schemas.microsoft.com/office/powerpoint/2010/main" val="404448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A665B-8CF6-2A45-5FE2-13A6A4453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CAF8839-3866-A174-9BD1-220240AD4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6731CBF-B8D5-87DC-0F23-60296F632E25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3976C5A0-909F-ED3D-DC3B-BE42FE441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ADCDCEBA-16CB-C753-B017-55B8A72C84DD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0CE721E2-D2CE-B26E-E61C-31B4A585C4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8085" y="412891"/>
            <a:ext cx="4446283" cy="6280716"/>
          </a:xfrm>
          <a:prstGeom prst="rect">
            <a:avLst/>
          </a:prstGeom>
          <a:ln w="6350">
            <a:solidFill>
              <a:srgbClr val="ED901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DB950A5-2A18-8B20-EDC3-321ADD6F7EC1}"/>
              </a:ext>
            </a:extLst>
          </p:cNvPr>
          <p:cNvSpPr txBox="1"/>
          <p:nvPr/>
        </p:nvSpPr>
        <p:spPr>
          <a:xfrm>
            <a:off x="1641008" y="802851"/>
            <a:ext cx="55494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000" b="1" dirty="0">
                <a:solidFill>
                  <a:srgbClr val="ED9010"/>
                </a:solidFill>
              </a:rPr>
              <a:t>Aufbau des Anschreibens</a:t>
            </a:r>
          </a:p>
          <a:p>
            <a:pPr algn="ctr"/>
            <a:r>
              <a:rPr lang="de-DE" sz="2400" b="1" dirty="0">
                <a:solidFill>
                  <a:srgbClr val="ED9010"/>
                </a:solidFill>
              </a:rPr>
              <a:t>Ein weiteres Beispiel. </a:t>
            </a:r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58BE6C3-87EE-798D-AB2B-CCA0836B18B2}"/>
              </a:ext>
            </a:extLst>
          </p:cNvPr>
          <p:cNvSpPr txBox="1"/>
          <p:nvPr/>
        </p:nvSpPr>
        <p:spPr>
          <a:xfrm>
            <a:off x="1435331" y="2064735"/>
            <a:ext cx="5755122" cy="2739211"/>
          </a:xfrm>
          <a:prstGeom prst="rect">
            <a:avLst/>
          </a:prstGeom>
          <a:noFill/>
          <a:ln w="9525">
            <a:solidFill>
              <a:srgbClr val="CCE8EB"/>
            </a:solidFill>
          </a:ln>
        </p:spPr>
        <p:txBody>
          <a:bodyPr wrap="square" rtlCol="0">
            <a:spAutoFit/>
          </a:bodyPr>
          <a:lstStyle/>
          <a:p>
            <a:endParaRPr lang="de-DE" sz="2000" b="1" dirty="0">
              <a:solidFill>
                <a:srgbClr val="ED9011"/>
              </a:solidFill>
            </a:endParaRPr>
          </a:p>
          <a:p>
            <a:endParaRPr lang="de-DE" sz="2000" b="1" dirty="0">
              <a:solidFill>
                <a:srgbClr val="ED9011"/>
              </a:solidFill>
            </a:endParaRPr>
          </a:p>
          <a:p>
            <a:pPr algn="ctr"/>
            <a:r>
              <a:rPr lang="de-DE" sz="3600" b="1" dirty="0">
                <a:solidFill>
                  <a:srgbClr val="ED9011"/>
                </a:solidFill>
              </a:rPr>
              <a:t>Finde</a:t>
            </a:r>
            <a:r>
              <a:rPr lang="de-DE" sz="2000" b="1" dirty="0">
                <a:solidFill>
                  <a:srgbClr val="ED9011"/>
                </a:solidFill>
              </a:rPr>
              <a:t> </a:t>
            </a:r>
            <a:r>
              <a:rPr lang="de-DE" sz="3600" b="1" dirty="0">
                <a:solidFill>
                  <a:srgbClr val="ED9011"/>
                </a:solidFill>
              </a:rPr>
              <a:t>die </a:t>
            </a:r>
          </a:p>
          <a:p>
            <a:pPr algn="ctr"/>
            <a:r>
              <a:rPr lang="de-DE" sz="3600" b="1" dirty="0">
                <a:solidFill>
                  <a:srgbClr val="ED9011"/>
                </a:solidFill>
              </a:rPr>
              <a:t>Unterschiede!</a:t>
            </a:r>
          </a:p>
          <a:p>
            <a:endParaRPr lang="de-DE" sz="2000" b="1" dirty="0">
              <a:solidFill>
                <a:srgbClr val="ED9011"/>
              </a:solidFill>
            </a:endParaRPr>
          </a:p>
          <a:p>
            <a:endParaRPr lang="de-DE" sz="2000" b="1" dirty="0">
              <a:solidFill>
                <a:srgbClr val="ED9011"/>
              </a:solidFill>
            </a:endParaRPr>
          </a:p>
          <a:p>
            <a:endParaRPr lang="de-DE" sz="2000" b="1" dirty="0">
              <a:solidFill>
                <a:srgbClr val="ED901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F8F48E7-F2E2-EA3F-6653-A06A487F5C57}"/>
              </a:ext>
            </a:extLst>
          </p:cNvPr>
          <p:cNvSpPr txBox="1"/>
          <p:nvPr/>
        </p:nvSpPr>
        <p:spPr>
          <a:xfrm>
            <a:off x="1812322" y="6359539"/>
            <a:ext cx="473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ED9011"/>
                </a:solidFill>
              </a:rPr>
              <a:t>Alle Informationen findest Du auch im Handout. </a:t>
            </a:r>
          </a:p>
        </p:txBody>
      </p:sp>
    </p:spTree>
    <p:extLst>
      <p:ext uri="{BB962C8B-B14F-4D97-AF65-F5344CB8AC3E}">
        <p14:creationId xmlns:p14="http://schemas.microsoft.com/office/powerpoint/2010/main" val="325302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1C29D-628D-DB05-DFD5-101E4F2B0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2E63165-DBDA-F391-5ACB-F79354F23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1DE52C9-5762-36FB-C07B-C567343BBBB1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F8514890-8513-D403-0435-484C4F54C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F038A542-8227-5610-A586-95B11642D667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E7315BCB-BABB-F09E-FB92-F1BDDA6C5B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0496" y="412891"/>
            <a:ext cx="4441460" cy="6280716"/>
          </a:xfrm>
          <a:prstGeom prst="rect">
            <a:avLst/>
          </a:prstGeom>
          <a:ln w="6350">
            <a:solidFill>
              <a:srgbClr val="ED901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F19E5845-2A08-990D-1AC6-14446ED01A64}"/>
              </a:ext>
            </a:extLst>
          </p:cNvPr>
          <p:cNvSpPr txBox="1"/>
          <p:nvPr/>
        </p:nvSpPr>
        <p:spPr>
          <a:xfrm>
            <a:off x="1641008" y="802851"/>
            <a:ext cx="55494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000" b="1" dirty="0">
                <a:solidFill>
                  <a:srgbClr val="ED9010"/>
                </a:solidFill>
              </a:rPr>
              <a:t>Aufbau des Anschreibens</a:t>
            </a:r>
          </a:p>
          <a:p>
            <a:pPr algn="ctr"/>
            <a:r>
              <a:rPr lang="de-DE" sz="2400" b="1" dirty="0">
                <a:solidFill>
                  <a:srgbClr val="ED9010"/>
                </a:solidFill>
              </a:rPr>
              <a:t>Ein weiteres Beispiel. </a:t>
            </a:r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BF0CF76-044A-6F36-9C37-AD1DBBB0F690}"/>
              </a:ext>
            </a:extLst>
          </p:cNvPr>
          <p:cNvSpPr txBox="1"/>
          <p:nvPr/>
        </p:nvSpPr>
        <p:spPr>
          <a:xfrm>
            <a:off x="1435331" y="2064735"/>
            <a:ext cx="5755122" cy="2739211"/>
          </a:xfrm>
          <a:prstGeom prst="rect">
            <a:avLst/>
          </a:prstGeom>
          <a:noFill/>
          <a:ln w="9525">
            <a:solidFill>
              <a:srgbClr val="CCE8EB"/>
            </a:solidFill>
          </a:ln>
        </p:spPr>
        <p:txBody>
          <a:bodyPr wrap="square" rtlCol="0">
            <a:spAutoFit/>
          </a:bodyPr>
          <a:lstStyle/>
          <a:p>
            <a:endParaRPr lang="de-DE" sz="2000" b="1" dirty="0">
              <a:solidFill>
                <a:srgbClr val="ED9011"/>
              </a:solidFill>
            </a:endParaRPr>
          </a:p>
          <a:p>
            <a:endParaRPr lang="de-DE" sz="2000" b="1" dirty="0">
              <a:solidFill>
                <a:srgbClr val="ED9011"/>
              </a:solidFill>
            </a:endParaRPr>
          </a:p>
          <a:p>
            <a:pPr algn="ctr"/>
            <a:r>
              <a:rPr lang="de-DE" sz="3600" b="1" dirty="0">
                <a:solidFill>
                  <a:srgbClr val="ED9011"/>
                </a:solidFill>
              </a:rPr>
              <a:t>Finde</a:t>
            </a:r>
            <a:r>
              <a:rPr lang="de-DE" sz="2000" b="1" dirty="0">
                <a:solidFill>
                  <a:srgbClr val="ED9011"/>
                </a:solidFill>
              </a:rPr>
              <a:t> </a:t>
            </a:r>
            <a:r>
              <a:rPr lang="de-DE" sz="3600" b="1" dirty="0">
                <a:solidFill>
                  <a:srgbClr val="ED9011"/>
                </a:solidFill>
              </a:rPr>
              <a:t>die </a:t>
            </a:r>
          </a:p>
          <a:p>
            <a:pPr algn="ctr"/>
            <a:r>
              <a:rPr lang="de-DE" sz="3600" b="1" dirty="0">
                <a:solidFill>
                  <a:srgbClr val="ED9011"/>
                </a:solidFill>
              </a:rPr>
              <a:t>Unterschiede!</a:t>
            </a:r>
          </a:p>
          <a:p>
            <a:endParaRPr lang="de-DE" sz="2000" b="1" dirty="0">
              <a:solidFill>
                <a:srgbClr val="ED9011"/>
              </a:solidFill>
            </a:endParaRPr>
          </a:p>
          <a:p>
            <a:endParaRPr lang="de-DE" sz="2000" b="1" dirty="0">
              <a:solidFill>
                <a:srgbClr val="ED9011"/>
              </a:solidFill>
            </a:endParaRPr>
          </a:p>
          <a:p>
            <a:endParaRPr lang="de-DE" sz="2000" b="1" dirty="0">
              <a:solidFill>
                <a:srgbClr val="ED901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13DB2AB-79FD-559B-07AB-C832C97BE24F}"/>
              </a:ext>
            </a:extLst>
          </p:cNvPr>
          <p:cNvSpPr txBox="1"/>
          <p:nvPr/>
        </p:nvSpPr>
        <p:spPr>
          <a:xfrm>
            <a:off x="1812322" y="6359539"/>
            <a:ext cx="473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ED9011"/>
                </a:solidFill>
              </a:rPr>
              <a:t>Alle Informationen findest Du auch im Handout. </a:t>
            </a:r>
          </a:p>
        </p:txBody>
      </p:sp>
    </p:spTree>
    <p:extLst>
      <p:ext uri="{BB962C8B-B14F-4D97-AF65-F5344CB8AC3E}">
        <p14:creationId xmlns:p14="http://schemas.microsoft.com/office/powerpoint/2010/main" val="357985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E03C36B-64BD-AA40-9372-35949C603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46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7C2AA1F-9660-4745-96EC-A5BB32A6126D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0B145E17-C31E-8541-AC10-8810989D8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D4086E8C-8037-594A-83C8-ADC988D6F9C1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083A58A2-528C-404A-93C9-7484F8C55C6E}"/>
              </a:ext>
            </a:extLst>
          </p:cNvPr>
          <p:cNvSpPr txBox="1"/>
          <p:nvPr/>
        </p:nvSpPr>
        <p:spPr>
          <a:xfrm>
            <a:off x="1435331" y="1639064"/>
            <a:ext cx="10081120" cy="5028428"/>
          </a:xfrm>
          <a:prstGeom prst="rect">
            <a:avLst/>
          </a:prstGeom>
          <a:noFill/>
          <a:ln>
            <a:solidFill>
              <a:srgbClr val="CCE8EC"/>
            </a:solidFill>
          </a:ln>
        </p:spPr>
        <p:txBody>
          <a:bodyPr wrap="square" rtlCol="0">
            <a:spAutoFit/>
          </a:bodyPr>
          <a:lstStyle/>
          <a:p>
            <a:endParaRPr lang="de-DE" sz="1000" b="1" dirty="0">
              <a:solidFill>
                <a:srgbClr val="ED901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000" b="1" dirty="0">
                <a:solidFill>
                  <a:srgbClr val="ED9011"/>
                </a:solidFill>
              </a:rPr>
              <a:t>Tabellarisch angelegt, nicht in „Aufsatzform“.  </a:t>
            </a:r>
          </a:p>
          <a:p>
            <a:endParaRPr lang="de-DE" sz="1000" b="1" dirty="0">
              <a:solidFill>
                <a:srgbClr val="ED901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000" b="1" dirty="0">
                <a:solidFill>
                  <a:srgbClr val="ED9011"/>
                </a:solidFill>
              </a:rPr>
              <a:t>In „Word“ geschrieben und in eine </a:t>
            </a:r>
            <a:r>
              <a:rPr lang="de-DE" sz="3000" b="1" dirty="0" err="1">
                <a:solidFill>
                  <a:srgbClr val="ED9011"/>
                </a:solidFill>
              </a:rPr>
              <a:t>pdf</a:t>
            </a:r>
            <a:r>
              <a:rPr lang="de-DE" sz="3000" b="1" dirty="0">
                <a:solidFill>
                  <a:srgbClr val="ED9011"/>
                </a:solidFill>
              </a:rPr>
              <a:t>-Datei umgewandelt. </a:t>
            </a:r>
          </a:p>
          <a:p>
            <a:endParaRPr lang="de-DE" sz="1000" b="1" dirty="0">
              <a:solidFill>
                <a:srgbClr val="ED901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000" b="1" dirty="0">
                <a:solidFill>
                  <a:srgbClr val="ED9011"/>
                </a:solidFill>
              </a:rPr>
              <a:t>DIN A 4 / Ränder: links 4 cm, rechts/oben/unten 3 cm. </a:t>
            </a:r>
          </a:p>
          <a:p>
            <a:endParaRPr lang="de-DE" sz="1000" b="1" dirty="0">
              <a:solidFill>
                <a:srgbClr val="ED901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000" b="1" dirty="0">
                <a:solidFill>
                  <a:srgbClr val="ED9011"/>
                </a:solidFill>
              </a:rPr>
              <a:t>Chronologisch, „der Reihe nach“, im Zeitablauf.  </a:t>
            </a:r>
          </a:p>
          <a:p>
            <a:endParaRPr lang="de-DE" sz="1000" b="1" dirty="0">
              <a:solidFill>
                <a:srgbClr val="ED901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000" b="1" dirty="0">
                <a:solidFill>
                  <a:srgbClr val="ED9011"/>
                </a:solidFill>
              </a:rPr>
              <a:t>Achte auf gute Seitenaufteilung und sinnvolle Abschnitte. </a:t>
            </a:r>
          </a:p>
          <a:p>
            <a:endParaRPr lang="de-DE" sz="1000" b="1" dirty="0">
              <a:solidFill>
                <a:srgbClr val="ED901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000" b="1" dirty="0">
                <a:solidFill>
                  <a:srgbClr val="ED9011"/>
                </a:solidFill>
              </a:rPr>
              <a:t>Gut lesbar, i.d.R. 12er-Schrift, „normale“ Schriftart.</a:t>
            </a:r>
          </a:p>
          <a:p>
            <a:endParaRPr lang="de-DE" sz="1000" b="1" dirty="0">
              <a:solidFill>
                <a:srgbClr val="ED901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000" b="1" u="sng" dirty="0">
                <a:solidFill>
                  <a:srgbClr val="ED9011"/>
                </a:solidFill>
              </a:rPr>
              <a:t>Vermeide unbedingt</a:t>
            </a:r>
            <a:r>
              <a:rPr lang="de-DE" sz="3000" b="1" dirty="0">
                <a:solidFill>
                  <a:srgbClr val="ED9011"/>
                </a:solidFill>
              </a:rPr>
              <a:t> Fehler in Rechtschreibung, Zeichen-setzung und Grammatik!</a:t>
            </a:r>
          </a:p>
          <a:p>
            <a:pPr marL="428625" indent="-428625">
              <a:lnSpc>
                <a:spcPct val="150000"/>
              </a:lnSpc>
              <a:buFont typeface="Wingdings" pitchFamily="2" charset="2"/>
              <a:buChar char="Ø"/>
            </a:pPr>
            <a:endParaRPr lang="de-DE" sz="800" b="1" dirty="0">
              <a:solidFill>
                <a:srgbClr val="ED9011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AA534BF-EF81-284E-9297-CB4EF4D4600D}"/>
              </a:ext>
            </a:extLst>
          </p:cNvPr>
          <p:cNvSpPr txBox="1"/>
          <p:nvPr/>
        </p:nvSpPr>
        <p:spPr>
          <a:xfrm>
            <a:off x="3791744" y="565767"/>
            <a:ext cx="7724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400" b="1" dirty="0">
                <a:solidFill>
                  <a:srgbClr val="ED9011"/>
                </a:solidFill>
              </a:rPr>
              <a:t>Der Lebenslauf – das Wichtigste </a:t>
            </a:r>
            <a:r>
              <a:rPr lang="de-DE" sz="1200" b="1" dirty="0">
                <a:solidFill>
                  <a:srgbClr val="ED9011"/>
                </a:solidFill>
              </a:rPr>
              <a:t>Seite 1</a:t>
            </a:r>
          </a:p>
        </p:txBody>
      </p:sp>
    </p:spTree>
    <p:extLst>
      <p:ext uri="{BB962C8B-B14F-4D97-AF65-F5344CB8AC3E}">
        <p14:creationId xmlns:p14="http://schemas.microsoft.com/office/powerpoint/2010/main" val="194836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6ED78-017D-02EC-A171-0FB5B31BE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D77649E-EE8E-B305-0A65-03D22B008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7" y="0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E3A8DAB-2D90-94E0-DAC2-3007B464B58A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2CCBA879-6841-E236-C8CA-907979EB2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E7791BEC-8B9B-CC43-DC15-DEFBBC759BB9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59AD261B-7901-7C23-7B9D-247871B5D0C9}"/>
              </a:ext>
            </a:extLst>
          </p:cNvPr>
          <p:cNvSpPr txBox="1"/>
          <p:nvPr/>
        </p:nvSpPr>
        <p:spPr>
          <a:xfrm>
            <a:off x="1435331" y="1628800"/>
            <a:ext cx="10081120" cy="4955203"/>
          </a:xfrm>
          <a:prstGeom prst="rect">
            <a:avLst/>
          </a:prstGeom>
          <a:noFill/>
          <a:ln>
            <a:solidFill>
              <a:srgbClr val="CCE8EC"/>
            </a:solidFill>
          </a:ln>
        </p:spPr>
        <p:txBody>
          <a:bodyPr wrap="square" rtlCol="0">
            <a:spAutoFit/>
          </a:bodyPr>
          <a:lstStyle/>
          <a:p>
            <a:endParaRPr lang="de-DE" sz="1000" b="1" dirty="0">
              <a:solidFill>
                <a:srgbClr val="ED901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000" b="1" dirty="0">
                <a:solidFill>
                  <a:srgbClr val="ED9011"/>
                </a:solidFill>
              </a:rPr>
              <a:t>Wenn du die Bewerbung per Post schickst: </a:t>
            </a:r>
          </a:p>
          <a:p>
            <a:r>
              <a:rPr lang="de-DE" sz="3000" b="1" dirty="0">
                <a:solidFill>
                  <a:srgbClr val="ED9011"/>
                </a:solidFill>
              </a:rPr>
              <a:t>     </a:t>
            </a:r>
            <a:r>
              <a:rPr lang="de-DE" sz="1100" b="1" dirty="0">
                <a:solidFill>
                  <a:srgbClr val="ED9011"/>
                </a:solidFill>
              </a:rPr>
              <a:t> </a:t>
            </a:r>
            <a:r>
              <a:rPr lang="de-DE" sz="3000" b="1" u="sng" dirty="0">
                <a:solidFill>
                  <a:srgbClr val="ED9011"/>
                </a:solidFill>
              </a:rPr>
              <a:t>keine</a:t>
            </a:r>
            <a:r>
              <a:rPr lang="de-DE" sz="3000" b="1" dirty="0">
                <a:solidFill>
                  <a:srgbClr val="ED9011"/>
                </a:solidFill>
              </a:rPr>
              <a:t> Flecken, </a:t>
            </a:r>
            <a:r>
              <a:rPr lang="de-DE" sz="3000" b="1" u="sng" dirty="0">
                <a:solidFill>
                  <a:srgbClr val="ED9011"/>
                </a:solidFill>
              </a:rPr>
              <a:t>keine</a:t>
            </a:r>
            <a:r>
              <a:rPr lang="de-DE" sz="3000" b="1" dirty="0">
                <a:solidFill>
                  <a:srgbClr val="ED9011"/>
                </a:solidFill>
              </a:rPr>
              <a:t> Eselsohren, … .</a:t>
            </a:r>
          </a:p>
          <a:p>
            <a:endParaRPr lang="de-DE" sz="1200" b="1" dirty="0">
              <a:solidFill>
                <a:srgbClr val="ED901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de-DE" sz="3000" b="1" dirty="0">
                <a:solidFill>
                  <a:srgbClr val="ED9011"/>
                </a:solidFill>
              </a:rPr>
              <a:t>Es kann mehr als eine Seite sein, muss natürlich nicht. </a:t>
            </a:r>
          </a:p>
          <a:p>
            <a:endParaRPr lang="de-DE" sz="1200" b="1" dirty="0">
              <a:solidFill>
                <a:srgbClr val="ED901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de-DE" sz="3000" b="1" dirty="0">
                <a:solidFill>
                  <a:srgbClr val="ED9011"/>
                </a:solidFill>
              </a:rPr>
              <a:t>Du kannst Angaben zu Eltern und Geschwistern machen,  musst das aber nicht.</a:t>
            </a:r>
          </a:p>
          <a:p>
            <a:endParaRPr lang="de-DE" sz="1200" b="1" dirty="0">
              <a:solidFill>
                <a:srgbClr val="ED901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de-DE" sz="3000" b="1" dirty="0">
                <a:solidFill>
                  <a:srgbClr val="ED9011"/>
                </a:solidFill>
              </a:rPr>
              <a:t>Bewerbungsfoto (siehe Handout): wenn du deiner Bewerbung ein Bewerbungsfoto beifügst, kannst du es auf die erste Seite deines Lebenslaufs setzen (siehe Beispiele für den Lebenslauf).</a:t>
            </a:r>
            <a:endParaRPr lang="de-DE" sz="3200" b="1" i="1" dirty="0">
              <a:solidFill>
                <a:srgbClr val="ED901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5163CAD-8AAA-F517-F343-B58F70ADCAFF}"/>
              </a:ext>
            </a:extLst>
          </p:cNvPr>
          <p:cNvSpPr txBox="1"/>
          <p:nvPr/>
        </p:nvSpPr>
        <p:spPr>
          <a:xfrm>
            <a:off x="3863752" y="565767"/>
            <a:ext cx="7652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400" b="1" dirty="0">
                <a:solidFill>
                  <a:srgbClr val="ED9011"/>
                </a:solidFill>
              </a:rPr>
              <a:t>Der Lebenslauf – das Wichtigste </a:t>
            </a:r>
            <a:r>
              <a:rPr lang="de-DE" sz="1200" b="1" dirty="0">
                <a:solidFill>
                  <a:srgbClr val="ED9011"/>
                </a:solidFill>
              </a:rPr>
              <a:t>Seite 2</a:t>
            </a:r>
          </a:p>
        </p:txBody>
      </p:sp>
    </p:spTree>
    <p:extLst>
      <p:ext uri="{BB962C8B-B14F-4D97-AF65-F5344CB8AC3E}">
        <p14:creationId xmlns:p14="http://schemas.microsoft.com/office/powerpoint/2010/main" val="382807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20E75-AA5B-EC3F-5120-9037F8507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5E3280E-A62D-6878-05E7-F4A7AAB9C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4F8039E-7C73-CC27-CD7C-0BEF94E3B6D3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224DCE26-9780-44DC-DACE-900609BCA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F1FFB5B9-FFBA-569A-D217-B60AA6BF362C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EE901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für Bochum </a:t>
              </a:r>
              <a:br>
                <a:rPr kumimoji="0" lang="de-DE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EE901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de-DE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EE901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 Herne e.V.</a:t>
              </a: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0593BA55-3E16-DCFB-7985-434995998F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7090" y="416297"/>
            <a:ext cx="4448273" cy="6273904"/>
          </a:xfrm>
          <a:prstGeom prst="rect">
            <a:avLst/>
          </a:prstGeom>
          <a:ln w="6350">
            <a:solidFill>
              <a:srgbClr val="ED901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A776C48-F1B4-3216-8311-B9512B88D6E1}"/>
              </a:ext>
            </a:extLst>
          </p:cNvPr>
          <p:cNvSpPr txBox="1"/>
          <p:nvPr/>
        </p:nvSpPr>
        <p:spPr>
          <a:xfrm>
            <a:off x="1641008" y="802851"/>
            <a:ext cx="55494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ED901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Aufbau des </a:t>
            </a:r>
            <a:r>
              <a:rPr lang="de-DE" sz="4000" b="1" dirty="0">
                <a:solidFill>
                  <a:srgbClr val="ED9010"/>
                </a:solidFill>
                <a:latin typeface="Calibri"/>
              </a:rPr>
              <a:t>Lebenslaufs</a:t>
            </a:r>
            <a:endParaRPr kumimoji="0" lang="de-DE" sz="4000" b="1" i="0" u="none" strike="noStrike" kern="1200" cap="none" spc="0" normalizeH="0" baseline="0" noProof="0" dirty="0">
              <a:ln>
                <a:noFill/>
              </a:ln>
              <a:solidFill>
                <a:srgbClr val="ED901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ED901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Hier ein Beispiel, weitere folgen.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300B4FA-2E9A-12A6-151D-71545F195230}"/>
              </a:ext>
            </a:extLst>
          </p:cNvPr>
          <p:cNvSpPr txBox="1"/>
          <p:nvPr/>
        </p:nvSpPr>
        <p:spPr>
          <a:xfrm>
            <a:off x="1435331" y="2076514"/>
            <a:ext cx="5755122" cy="3416320"/>
          </a:xfrm>
          <a:prstGeom prst="rect">
            <a:avLst/>
          </a:prstGeom>
          <a:noFill/>
          <a:ln w="9525">
            <a:solidFill>
              <a:srgbClr val="CCE8EB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Informationen zu Abständen, Seitenrändern und so weiter findest du im Handout.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ED90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Wenn die Überschrift </a:t>
            </a:r>
            <a:r>
              <a:rPr kumimoji="0" lang="de-DE" sz="2000" b="1" i="1" u="none" strike="noStrike" kern="1200" cap="none" spc="0" normalizeH="0" baseline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oben links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steht</a:t>
            </a:r>
            <a:r>
              <a:rPr kumimoji="0" lang="de-DE" sz="2000" b="1" i="0" u="none" strike="noStrike" kern="1200" cap="none" spc="0" normalizeH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und du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ED90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Platz lässt bis zum ersten Abschnitt, kannst du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de-DE" sz="2000" b="1" i="1" u="none" strike="noStrike" kern="1200" cap="none" spc="0" normalizeH="0" baseline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oben rechts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dein Bewerbungsfoto einfügen.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ED90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 Überschrift zu deinen persönlichen Angaben kann „Personendaten“ lauten. Hier fett gedruckt und unterstrichen – Geschmackssache.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ED90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ED90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Interaktive Schaltfläche: Anpassen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F3DD60E-F8AE-5FE0-4340-F29E90D64F63}"/>
              </a:ext>
            </a:extLst>
          </p:cNvPr>
          <p:cNvSpPr/>
          <p:nvPr/>
        </p:nvSpPr>
        <p:spPr>
          <a:xfrm>
            <a:off x="7896200" y="811347"/>
            <a:ext cx="3744416" cy="1465525"/>
          </a:xfrm>
          <a:prstGeom prst="actionButtonBlank">
            <a:avLst/>
          </a:prstGeom>
          <a:noFill/>
          <a:ln w="9525">
            <a:solidFill>
              <a:srgbClr val="ED90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A796ED9-B829-5E1F-CF0A-B2D0F726EF1F}"/>
              </a:ext>
            </a:extLst>
          </p:cNvPr>
          <p:cNvSpPr txBox="1"/>
          <p:nvPr/>
        </p:nvSpPr>
        <p:spPr>
          <a:xfrm>
            <a:off x="1812322" y="6359539"/>
            <a:ext cx="473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Alle Informationen findest Du auch im Handout. </a:t>
            </a:r>
          </a:p>
        </p:txBody>
      </p:sp>
    </p:spTree>
    <p:extLst>
      <p:ext uri="{BB962C8B-B14F-4D97-AF65-F5344CB8AC3E}">
        <p14:creationId xmlns:p14="http://schemas.microsoft.com/office/powerpoint/2010/main" val="425534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1C945-1018-3971-15AC-58DEB850E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0A61683-EC93-798A-8281-D29B9A217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FADDCEF-8DD8-418C-74AA-748E6A5BFAF6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12A1EC6D-5566-7AE5-4478-3C3F23772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19999087-D693-F0D1-C8F1-E10BCF8F12DF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EE901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für Bochum </a:t>
              </a:r>
              <a:br>
                <a:rPr kumimoji="0" lang="de-DE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EE901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de-DE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EE901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 Herne e.V.</a:t>
              </a: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292E8201-6230-C44F-7239-864E0CCD83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7090" y="416297"/>
            <a:ext cx="4448273" cy="6273904"/>
          </a:xfrm>
          <a:prstGeom prst="rect">
            <a:avLst/>
          </a:prstGeom>
          <a:ln w="6350">
            <a:solidFill>
              <a:srgbClr val="ED901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F6EB0B69-7F5E-D4C5-1313-77430326EFC2}"/>
              </a:ext>
            </a:extLst>
          </p:cNvPr>
          <p:cNvSpPr txBox="1"/>
          <p:nvPr/>
        </p:nvSpPr>
        <p:spPr>
          <a:xfrm>
            <a:off x="1641008" y="802851"/>
            <a:ext cx="55494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ED901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Aufbau des </a:t>
            </a:r>
            <a:r>
              <a:rPr lang="de-DE" sz="4000" b="1" dirty="0">
                <a:solidFill>
                  <a:srgbClr val="ED9010"/>
                </a:solidFill>
                <a:latin typeface="Calibri"/>
              </a:rPr>
              <a:t>Lebenslaufs</a:t>
            </a:r>
            <a:endParaRPr kumimoji="0" lang="de-DE" sz="4000" b="1" i="0" u="none" strike="noStrike" kern="1200" cap="none" spc="0" normalizeH="0" baseline="0" noProof="0" dirty="0">
              <a:ln>
                <a:noFill/>
              </a:ln>
              <a:solidFill>
                <a:srgbClr val="ED901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dirty="0">
                <a:solidFill>
                  <a:srgbClr val="ED9010"/>
                </a:solidFill>
                <a:latin typeface="Calibri"/>
              </a:rPr>
              <a:t>Angaben zu deiner Person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ED901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C358A7E-45F4-E0A2-EA30-5CACEE0383B2}"/>
              </a:ext>
            </a:extLst>
          </p:cNvPr>
          <p:cNvSpPr txBox="1"/>
          <p:nvPr/>
        </p:nvSpPr>
        <p:spPr>
          <a:xfrm>
            <a:off x="1435330" y="2076514"/>
            <a:ext cx="5812797" cy="3970318"/>
          </a:xfrm>
          <a:prstGeom prst="rect">
            <a:avLst/>
          </a:prstGeom>
          <a:noFill/>
          <a:ln w="9525">
            <a:solidFill>
              <a:srgbClr val="CCE8EB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Monat des Geburtsdatums ist hier ausgeschrieben – auch Geschmackssache.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ED90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Die Anschrift stimmt mit der</a:t>
            </a:r>
            <a:r>
              <a:rPr kumimoji="0" lang="de-DE" sz="2000" b="1" i="0" u="none" strike="noStrike" kern="1200" cap="none" spc="0" normalizeH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Anschreibens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200" b="1" dirty="0">
                <a:solidFill>
                  <a:srgbClr val="ED9011"/>
                </a:solidFill>
                <a:latin typeface="Calibri"/>
              </a:rPr>
              <a:t> </a:t>
            </a:r>
            <a:r>
              <a:rPr lang="de-DE" sz="2000" b="1" dirty="0">
                <a:solidFill>
                  <a:srgbClr val="ED9011"/>
                </a:solidFill>
                <a:latin typeface="Calibri"/>
              </a:rPr>
              <a:t> </a:t>
            </a:r>
            <a:r>
              <a:rPr lang="de-DE" sz="2200" b="1" dirty="0">
                <a:solidFill>
                  <a:srgbClr val="ED9011"/>
                </a:solidFill>
                <a:latin typeface="Calibri"/>
              </a:rPr>
              <a:t> 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überein.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ED90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lvl="0" indent="-171450">
              <a:buFont typeface="Wingdings" pitchFamily="2" charset="2"/>
              <a:buChar char="Ø"/>
              <a:defRPr/>
            </a:pPr>
            <a:r>
              <a:rPr lang="de-DE" sz="2000" b="1" dirty="0">
                <a:solidFill>
                  <a:srgbClr val="ED9011"/>
                </a:solidFill>
              </a:rPr>
              <a:t> Auch hier sollten E-Mail-Adresse und Telefon-</a:t>
            </a:r>
          </a:p>
          <a:p>
            <a:pPr lvl="0">
              <a:defRPr/>
            </a:pPr>
            <a:r>
              <a:rPr lang="de-DE" sz="2200" b="1" dirty="0">
                <a:solidFill>
                  <a:srgbClr val="ED9011"/>
                </a:solidFill>
              </a:rPr>
              <a:t> </a:t>
            </a:r>
            <a:r>
              <a:rPr lang="de-DE" sz="2000" b="1" dirty="0">
                <a:solidFill>
                  <a:srgbClr val="ED9011"/>
                </a:solidFill>
              </a:rPr>
              <a:t> </a:t>
            </a:r>
            <a:r>
              <a:rPr lang="de-DE" sz="2200" b="1" dirty="0">
                <a:solidFill>
                  <a:srgbClr val="ED9011"/>
                </a:solidFill>
              </a:rPr>
              <a:t>  </a:t>
            </a:r>
            <a:r>
              <a:rPr lang="de-DE" sz="2000" b="1" dirty="0" err="1">
                <a:solidFill>
                  <a:srgbClr val="ED9011"/>
                </a:solidFill>
              </a:rPr>
              <a:t>nummer</a:t>
            </a:r>
            <a:r>
              <a:rPr lang="de-DE" sz="2000" b="1" dirty="0">
                <a:solidFill>
                  <a:srgbClr val="ED9011"/>
                </a:solidFill>
              </a:rPr>
              <a:t> stehen.</a:t>
            </a:r>
          </a:p>
          <a:p>
            <a:pPr lvl="0">
              <a:defRPr/>
            </a:pPr>
            <a:endParaRPr lang="de-DE" sz="1200" b="1" dirty="0">
              <a:solidFill>
                <a:srgbClr val="ED9011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Wenn du sonst</a:t>
            </a:r>
            <a:r>
              <a:rPr kumimoji="0" lang="de-DE" sz="2000" b="1" i="0" u="none" strike="noStrike" kern="1200" cap="none" spc="0" normalizeH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eine ungewöhnliche E-Mail-Adresse </a:t>
            </a:r>
            <a:r>
              <a:rPr lang="de-DE" sz="2000" b="1" baseline="0" dirty="0">
                <a:solidFill>
                  <a:srgbClr val="ED9011"/>
                </a:solidFill>
                <a:latin typeface="Calibri"/>
              </a:rPr>
              <a:t>verwendest, lege für deine Bewerbungen eine</a:t>
            </a:r>
            <a:r>
              <a:rPr lang="de-DE" sz="2000" b="1" dirty="0">
                <a:solidFill>
                  <a:srgbClr val="ED9011"/>
                </a:solidFill>
                <a:latin typeface="Calibri"/>
              </a:rPr>
              <a:t> </a:t>
            </a:r>
            <a:r>
              <a:rPr lang="de-DE" sz="2000" b="1" baseline="0" dirty="0">
                <a:solidFill>
                  <a:srgbClr val="ED9011"/>
                </a:solidFill>
                <a:latin typeface="Calibri"/>
              </a:rPr>
              <a:t>neue an.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200" b="1" i="0" u="none" strike="noStrike" kern="1200" cap="none" spc="0" normalizeH="0" noProof="0" dirty="0">
              <a:ln>
                <a:noFill/>
              </a:ln>
              <a:solidFill>
                <a:srgbClr val="ED90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zur</a:t>
            </a:r>
            <a:r>
              <a:rPr kumimoji="0" lang="de-DE" sz="2000" b="1" i="0" u="none" strike="noStrike" kern="1200" cap="none" spc="0" normalizeH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Familie sind möglich. Siehe Handout.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ED90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Interaktive Schaltfläche: Anpassen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45457C7-1B5A-214C-60B1-B55FACA65DA1}"/>
              </a:ext>
            </a:extLst>
          </p:cNvPr>
          <p:cNvSpPr/>
          <p:nvPr/>
        </p:nvSpPr>
        <p:spPr>
          <a:xfrm>
            <a:off x="7896200" y="2276872"/>
            <a:ext cx="3744416" cy="1656184"/>
          </a:xfrm>
          <a:prstGeom prst="actionButtonBlank">
            <a:avLst/>
          </a:prstGeom>
          <a:noFill/>
          <a:ln w="9525">
            <a:solidFill>
              <a:srgbClr val="ED90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B29AC6D-3E08-9418-1991-1156D9CAB30B}"/>
              </a:ext>
            </a:extLst>
          </p:cNvPr>
          <p:cNvSpPr txBox="1"/>
          <p:nvPr/>
        </p:nvSpPr>
        <p:spPr>
          <a:xfrm>
            <a:off x="1812322" y="6359539"/>
            <a:ext cx="473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Alle Informationen findest Du auch im Handout. </a:t>
            </a:r>
          </a:p>
        </p:txBody>
      </p:sp>
    </p:spTree>
    <p:extLst>
      <p:ext uri="{BB962C8B-B14F-4D97-AF65-F5344CB8AC3E}">
        <p14:creationId xmlns:p14="http://schemas.microsoft.com/office/powerpoint/2010/main" val="412110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6D20E-6CB9-2003-491A-F32521E59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3D6DE1F-AE19-101D-12CE-76AC553A2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8C02D89-A865-4504-0952-BC8B2389FDD8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DAC1A404-C064-6F8B-62D6-B6AA98B02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1AD61B0C-A7F1-8509-485B-AF7B47036A03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EE901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für Bochum </a:t>
              </a:r>
              <a:br>
                <a:rPr kumimoji="0" lang="de-DE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EE901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de-DE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EE901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 Herne e.V.</a:t>
              </a: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0BA29102-D75F-9209-AC9D-F4A34B8604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7090" y="416297"/>
            <a:ext cx="4448273" cy="6273904"/>
          </a:xfrm>
          <a:prstGeom prst="rect">
            <a:avLst/>
          </a:prstGeom>
          <a:ln w="6350">
            <a:solidFill>
              <a:srgbClr val="ED901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A0496C6-49BE-24E7-4B81-5764FA4031C5}"/>
              </a:ext>
            </a:extLst>
          </p:cNvPr>
          <p:cNvSpPr txBox="1"/>
          <p:nvPr/>
        </p:nvSpPr>
        <p:spPr>
          <a:xfrm>
            <a:off x="1641008" y="802851"/>
            <a:ext cx="55494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ED901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Aufbau des </a:t>
            </a:r>
            <a:r>
              <a:rPr lang="de-DE" sz="4000" b="1" dirty="0">
                <a:solidFill>
                  <a:srgbClr val="ED9010"/>
                </a:solidFill>
                <a:latin typeface="Calibri"/>
              </a:rPr>
              <a:t>Lebenslaufs</a:t>
            </a:r>
            <a:endParaRPr kumimoji="0" lang="de-DE" sz="4000" b="1" i="0" u="none" strike="noStrike" kern="1200" cap="none" spc="0" normalizeH="0" baseline="0" noProof="0" dirty="0">
              <a:ln>
                <a:noFill/>
              </a:ln>
              <a:solidFill>
                <a:srgbClr val="ED901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ED901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Angaben zur Schulausbildung.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891CA5C-3563-CD8E-5B80-DE07BD39DF59}"/>
              </a:ext>
            </a:extLst>
          </p:cNvPr>
          <p:cNvSpPr txBox="1"/>
          <p:nvPr/>
        </p:nvSpPr>
        <p:spPr>
          <a:xfrm>
            <a:off x="1435331" y="2076514"/>
            <a:ext cx="5755122" cy="3939540"/>
          </a:xfrm>
          <a:prstGeom prst="rect">
            <a:avLst/>
          </a:prstGeom>
          <a:noFill/>
          <a:ln w="9525">
            <a:solidFill>
              <a:srgbClr val="CCE8EB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de-DE" sz="2000" b="1" dirty="0">
                <a:solidFill>
                  <a:srgbClr val="ED9011"/>
                </a:solidFill>
                <a:latin typeface="Calibri"/>
              </a:rPr>
              <a:t>Bei den Angaben zur Schulausbildung reichen die Jahreszahlen; „lfd.“ bedeutet „laufend.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ED90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Die Überschrift </a:t>
            </a:r>
            <a:r>
              <a:rPr lang="de-DE" sz="2000" b="1" dirty="0">
                <a:solidFill>
                  <a:srgbClr val="ED9011"/>
                </a:solidFill>
                <a:latin typeface="Calibri"/>
              </a:rPr>
              <a:t>ist fett gedruckt und unter-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200" b="1" dirty="0">
                <a:solidFill>
                  <a:srgbClr val="ED9011"/>
                </a:solidFill>
                <a:latin typeface="Calibri"/>
              </a:rPr>
              <a:t>    </a:t>
            </a:r>
            <a:r>
              <a:rPr lang="de-DE" sz="2000" b="1" dirty="0">
                <a:solidFill>
                  <a:srgbClr val="ED9011"/>
                </a:solidFill>
                <a:latin typeface="Calibri"/>
              </a:rPr>
              <a:t>strichen, so wie du es bei „Personendaten“ und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000" b="1" dirty="0">
                <a:solidFill>
                  <a:srgbClr val="ED9011"/>
                </a:solidFill>
                <a:latin typeface="Calibri"/>
              </a:rPr>
              <a:t>    „Familie“ gemacht hast.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ED90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lvl="0" indent="-171450">
              <a:buFont typeface="Wingdings" pitchFamily="2" charset="2"/>
              <a:buChar char="Ø"/>
              <a:defRPr/>
            </a:pPr>
            <a:r>
              <a:rPr lang="de-DE" sz="2000" b="1" dirty="0">
                <a:solidFill>
                  <a:srgbClr val="ED9011"/>
                </a:solidFill>
              </a:rPr>
              <a:t> Achte auf korrekte Schulnamen!</a:t>
            </a:r>
          </a:p>
          <a:p>
            <a:pPr lvl="0">
              <a:defRPr/>
            </a:pPr>
            <a:endParaRPr lang="de-DE" sz="1200" b="1" dirty="0">
              <a:solidFill>
                <a:srgbClr val="ED9011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angestrebte Schulabschluss</a:t>
            </a:r>
            <a:r>
              <a:rPr kumimoji="0" lang="de-DE" sz="2000" b="1" i="0" u="none" strike="noStrike" kern="1200" cap="none" spc="0" normalizeH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sollte benannt werden (korrekte Abschlussbezeichnung!).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200" b="1" i="0" u="none" strike="noStrike" kern="1200" cap="none" spc="0" normalizeH="0" noProof="0" dirty="0">
              <a:ln>
                <a:noFill/>
              </a:ln>
              <a:solidFill>
                <a:srgbClr val="ED90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Gib auch an,</a:t>
            </a:r>
            <a:r>
              <a:rPr kumimoji="0" lang="de-DE" sz="2000" b="1" i="0" u="none" strike="noStrike" kern="1200" cap="none" spc="0" normalizeH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wenn du etwas Besonderes an Deiner Schule machst (hier: „Streitschlichter“).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ED90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Interaktive Schaltfläche: Anpassen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E9B4698-26DB-EB26-278E-A0B5C2FCE9EC}"/>
              </a:ext>
            </a:extLst>
          </p:cNvPr>
          <p:cNvSpPr/>
          <p:nvPr/>
        </p:nvSpPr>
        <p:spPr>
          <a:xfrm>
            <a:off x="7896200" y="3933056"/>
            <a:ext cx="3744416" cy="1224136"/>
          </a:xfrm>
          <a:prstGeom prst="actionButtonBlank">
            <a:avLst/>
          </a:prstGeom>
          <a:noFill/>
          <a:ln w="9525">
            <a:solidFill>
              <a:srgbClr val="ED90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27C5983-D28F-F4D8-A51E-8283EB10BA0C}"/>
              </a:ext>
            </a:extLst>
          </p:cNvPr>
          <p:cNvSpPr txBox="1"/>
          <p:nvPr/>
        </p:nvSpPr>
        <p:spPr>
          <a:xfrm>
            <a:off x="1812322" y="6359539"/>
            <a:ext cx="473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Alle Informationen findest Du auch im Handout. </a:t>
            </a:r>
          </a:p>
        </p:txBody>
      </p:sp>
    </p:spTree>
    <p:extLst>
      <p:ext uri="{BB962C8B-B14F-4D97-AF65-F5344CB8AC3E}">
        <p14:creationId xmlns:p14="http://schemas.microsoft.com/office/powerpoint/2010/main" val="211946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238F3-7B4B-FEC1-5B13-309760525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7AAD08C-BDDA-4314-D7E4-A85F19A59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97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A9EAF58-3C5F-EE1C-2A1E-5B2F7DF05CE9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23241D6A-0E3A-B28D-BDD8-3EE5F4D66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AB99505B-42F7-F47E-CE82-98040A5C75EA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EE901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für Bochum </a:t>
              </a:r>
              <a:br>
                <a:rPr kumimoji="0" lang="de-DE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EE901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de-DE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EE901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 Herne e.V.</a:t>
              </a: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C3231300-2161-17BB-D289-A1D7694E87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7090" y="416297"/>
            <a:ext cx="4448273" cy="6273904"/>
          </a:xfrm>
          <a:prstGeom prst="rect">
            <a:avLst/>
          </a:prstGeom>
          <a:ln w="6350">
            <a:solidFill>
              <a:srgbClr val="ED901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39C9381-436C-D168-214A-A390000E2B23}"/>
              </a:ext>
            </a:extLst>
          </p:cNvPr>
          <p:cNvSpPr txBox="1"/>
          <p:nvPr/>
        </p:nvSpPr>
        <p:spPr>
          <a:xfrm>
            <a:off x="1641008" y="802851"/>
            <a:ext cx="55494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ED901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Aufbau des </a:t>
            </a:r>
            <a:r>
              <a:rPr lang="de-DE" sz="4000" b="1" dirty="0">
                <a:solidFill>
                  <a:srgbClr val="ED9010"/>
                </a:solidFill>
                <a:latin typeface="Calibri"/>
              </a:rPr>
              <a:t>Lebenslaufs</a:t>
            </a:r>
            <a:endParaRPr kumimoji="0" lang="de-DE" sz="4000" b="1" i="0" u="none" strike="noStrike" kern="1200" cap="none" spc="0" normalizeH="0" baseline="0" noProof="0" dirty="0">
              <a:ln>
                <a:noFill/>
              </a:ln>
              <a:solidFill>
                <a:srgbClr val="ED901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ED901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Freizeit und praktische Erfahrungen.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CBB9F9F-AA28-1B98-5E09-674104705321}"/>
              </a:ext>
            </a:extLst>
          </p:cNvPr>
          <p:cNvSpPr txBox="1"/>
          <p:nvPr/>
        </p:nvSpPr>
        <p:spPr>
          <a:xfrm>
            <a:off x="1435331" y="2076514"/>
            <a:ext cx="5755122" cy="4154984"/>
          </a:xfrm>
          <a:prstGeom prst="rect">
            <a:avLst/>
          </a:prstGeom>
          <a:noFill/>
          <a:ln w="9525">
            <a:solidFill>
              <a:srgbClr val="CCE8EB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de-DE" sz="1900" b="1" dirty="0">
                <a:solidFill>
                  <a:srgbClr val="ED9011"/>
                </a:solidFill>
                <a:latin typeface="Calibri"/>
              </a:rPr>
              <a:t>Was immer du in deiner Freizeit machst – außer „rumhängen“- </a:t>
            </a:r>
            <a:r>
              <a:rPr lang="de-DE" sz="1900" b="1" dirty="0" err="1">
                <a:solidFill>
                  <a:srgbClr val="ED9011"/>
                </a:solidFill>
                <a:latin typeface="Calibri"/>
              </a:rPr>
              <a:t>schreib´s</a:t>
            </a:r>
            <a:r>
              <a:rPr lang="de-DE" sz="1900" b="1" dirty="0">
                <a:solidFill>
                  <a:srgbClr val="ED9011"/>
                </a:solidFill>
                <a:latin typeface="Calibri"/>
              </a:rPr>
              <a:t> rein! </a:t>
            </a:r>
            <a:endParaRPr kumimoji="0" lang="de-DE" sz="1900" b="1" i="0" u="none" strike="noStrike" kern="1200" cap="none" spc="0" normalizeH="0" baseline="0" noProof="0" dirty="0">
              <a:ln>
                <a:noFill/>
              </a:ln>
              <a:solidFill>
                <a:srgbClr val="ED9011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ED90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</a:rPr>
              <a:t>Nenne</a:t>
            </a:r>
            <a:r>
              <a:rPr kumimoji="0" lang="de-DE" sz="1900" b="1" i="0" u="none" strike="noStrike" kern="1200" cap="none" spc="0" normalizeH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</a:rPr>
              <a:t> besonders Aktivitäten in Vereinen, Jugend-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000" b="1" dirty="0">
                <a:solidFill>
                  <a:srgbClr val="ED9011"/>
                </a:solidFill>
                <a:latin typeface="Calibri"/>
              </a:rPr>
              <a:t>    </a:t>
            </a:r>
            <a:r>
              <a:rPr lang="de-DE" sz="1900" b="1" dirty="0">
                <a:solidFill>
                  <a:srgbClr val="ED9011"/>
                </a:solidFill>
                <a:latin typeface="Calibri"/>
              </a:rPr>
              <a:t>gruppen und –verbänden, gern mit der Angabe,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</a:rPr>
              <a:t>    </a:t>
            </a: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</a:rPr>
              <a:t>seit wann oder in welchem Zeitraum du das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000" b="1" dirty="0">
                <a:solidFill>
                  <a:srgbClr val="ED9011"/>
                </a:solidFill>
                <a:latin typeface="Calibri"/>
              </a:rPr>
              <a:t>  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</a:rPr>
              <a:t>machst oder gemacht hast.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ED90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lvl="0" indent="-171450">
              <a:buFont typeface="Wingdings" pitchFamily="2" charset="2"/>
              <a:buChar char="Ø"/>
              <a:defRPr/>
            </a:pPr>
            <a:r>
              <a:rPr lang="de-DE" sz="1900" b="1" dirty="0">
                <a:solidFill>
                  <a:srgbClr val="ED9011"/>
                </a:solidFill>
              </a:rPr>
              <a:t> Ort, Datum und Unterschrift kannst du so wie im</a:t>
            </a:r>
          </a:p>
          <a:p>
            <a:pPr lvl="0">
              <a:defRPr/>
            </a:pPr>
            <a:r>
              <a:rPr lang="de-DE" sz="2100" b="1" dirty="0">
                <a:solidFill>
                  <a:srgbClr val="ED9011"/>
                </a:solidFill>
              </a:rPr>
              <a:t>    </a:t>
            </a:r>
            <a:r>
              <a:rPr lang="de-DE" sz="1900" b="1" dirty="0">
                <a:solidFill>
                  <a:srgbClr val="ED9011"/>
                </a:solidFill>
              </a:rPr>
              <a:t>Beispiel anordnen.</a:t>
            </a:r>
          </a:p>
          <a:p>
            <a:pPr lvl="0">
              <a:defRPr/>
            </a:pPr>
            <a:endParaRPr lang="de-DE" sz="1000" b="1" dirty="0">
              <a:solidFill>
                <a:srgbClr val="ED9011"/>
              </a:solidFill>
            </a:endParaRPr>
          </a:p>
          <a:p>
            <a:pPr marL="285750" lvl="0" indent="-285750">
              <a:buFont typeface="Wingdings" pitchFamily="2" charset="2"/>
              <a:buChar char="Ø"/>
              <a:defRPr/>
            </a:pP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</a:rPr>
              <a:t>Unterschrift: verschickst du eine </a:t>
            </a:r>
            <a:r>
              <a:rPr kumimoji="0" lang="de-DE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</a:rPr>
              <a:t>pdf</a:t>
            </a: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</a:rPr>
              <a:t>-Datei, setzt du Vornamen</a:t>
            </a:r>
            <a:r>
              <a:rPr kumimoji="0" lang="de-DE" sz="1900" b="1" i="0" u="none" strike="noStrike" kern="1200" cap="none" spc="0" normalizeH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</a:rPr>
              <a:t> und Nachnamen in gleicher Schriftgröße darunter. Bei einer Scan-Datei: </a:t>
            </a:r>
            <a:r>
              <a:rPr lang="de-DE" sz="1900" b="1" dirty="0">
                <a:solidFill>
                  <a:srgbClr val="ED9011"/>
                </a:solidFill>
                <a:latin typeface="Calibri"/>
              </a:rPr>
              <a:t>hand</a:t>
            </a:r>
            <a:r>
              <a:rPr lang="de-DE" sz="1900" b="1" dirty="0">
                <a:solidFill>
                  <a:srgbClr val="ED9011"/>
                </a:solidFill>
              </a:rPr>
              <a:t>schriftlich </a:t>
            </a:r>
            <a:endParaRPr kumimoji="0" lang="de-DE" sz="1900" b="1" i="0" u="none" strike="noStrike" kern="1200" cap="none" spc="0" normalizeH="0" noProof="0" dirty="0">
              <a:ln>
                <a:noFill/>
              </a:ln>
              <a:solidFill>
                <a:srgbClr val="ED9011"/>
              </a:solidFill>
              <a:effectLst/>
              <a:uLnTx/>
              <a:uFillTx/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000" b="1" dirty="0">
                <a:solidFill>
                  <a:srgbClr val="ED9011"/>
                </a:solidFill>
                <a:latin typeface="Calibri"/>
              </a:rPr>
              <a:t>     </a:t>
            </a:r>
            <a:r>
              <a:rPr lang="de-DE" sz="1900" b="1" dirty="0">
                <a:solidFill>
                  <a:srgbClr val="ED9011"/>
                </a:solidFill>
                <a:latin typeface="Calibri"/>
              </a:rPr>
              <a:t>unterschreiben, einscannen und versenden.</a:t>
            </a:r>
            <a:endParaRPr kumimoji="0" lang="de-DE" sz="1900" b="1" i="0" u="none" strike="noStrike" kern="1200" cap="none" spc="0" normalizeH="0" noProof="0" dirty="0">
              <a:ln>
                <a:noFill/>
              </a:ln>
              <a:solidFill>
                <a:srgbClr val="ED901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Interaktive Schaltfläche: Anpassen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3EA3F72-0C41-01C5-5707-53C7C97DCC05}"/>
              </a:ext>
            </a:extLst>
          </p:cNvPr>
          <p:cNvSpPr/>
          <p:nvPr/>
        </p:nvSpPr>
        <p:spPr>
          <a:xfrm>
            <a:off x="7896200" y="5157192"/>
            <a:ext cx="3744416" cy="1080120"/>
          </a:xfrm>
          <a:prstGeom prst="actionButtonBlank">
            <a:avLst/>
          </a:prstGeom>
          <a:noFill/>
          <a:ln w="9525">
            <a:solidFill>
              <a:srgbClr val="ED90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246C611-33A5-3323-3468-D78E54F3D12E}"/>
              </a:ext>
            </a:extLst>
          </p:cNvPr>
          <p:cNvSpPr txBox="1"/>
          <p:nvPr/>
        </p:nvSpPr>
        <p:spPr>
          <a:xfrm>
            <a:off x="1812322" y="6359539"/>
            <a:ext cx="473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Alle Informationen findest Du auch im Handout. </a:t>
            </a:r>
          </a:p>
        </p:txBody>
      </p:sp>
    </p:spTree>
    <p:extLst>
      <p:ext uri="{BB962C8B-B14F-4D97-AF65-F5344CB8AC3E}">
        <p14:creationId xmlns:p14="http://schemas.microsoft.com/office/powerpoint/2010/main" val="169757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6E968-5781-160B-7010-7A18B1DE7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AF9E848-EC04-8AE4-7121-9CE7685F2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97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1F79135-0797-0B41-12E2-3A6B4FE1AC03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96B2A479-DD14-9FC7-68EE-CA5309F35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B6E87664-7E9A-44D3-F238-91C70F1CC581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EE901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für Bochum </a:t>
              </a:r>
              <a:br>
                <a:rPr kumimoji="0" lang="de-DE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EE901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de-DE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EE901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 Herne e.V.</a:t>
              </a: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53659FCF-87D5-0671-BD3A-2B7D014778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5308" y="416297"/>
            <a:ext cx="4431836" cy="6273904"/>
          </a:xfrm>
          <a:prstGeom prst="rect">
            <a:avLst/>
          </a:prstGeom>
          <a:ln w="6350">
            <a:solidFill>
              <a:srgbClr val="ED901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565C974-BF21-B0BB-CB78-C5C0AEAE241F}"/>
              </a:ext>
            </a:extLst>
          </p:cNvPr>
          <p:cNvSpPr txBox="1"/>
          <p:nvPr/>
        </p:nvSpPr>
        <p:spPr>
          <a:xfrm>
            <a:off x="1641008" y="802851"/>
            <a:ext cx="55494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ED901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Aufbau des </a:t>
            </a:r>
            <a:r>
              <a:rPr lang="de-DE" sz="4000" b="1" dirty="0">
                <a:solidFill>
                  <a:srgbClr val="ED9010"/>
                </a:solidFill>
                <a:latin typeface="Calibri"/>
              </a:rPr>
              <a:t>Lebenslaufs</a:t>
            </a:r>
            <a:endParaRPr kumimoji="0" lang="de-DE" sz="4000" b="1" i="0" u="none" strike="noStrike" kern="1200" cap="none" spc="0" normalizeH="0" baseline="0" noProof="0" dirty="0">
              <a:ln>
                <a:noFill/>
              </a:ln>
              <a:solidFill>
                <a:srgbClr val="ED901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dirty="0">
                <a:solidFill>
                  <a:srgbClr val="ED9010"/>
                </a:solidFill>
                <a:latin typeface="Calibri"/>
              </a:rPr>
              <a:t>Ein weiteres Beispiel, hier ohne Foto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ED901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22821A2-D14D-F5E9-F1B1-3A8CF9FF60AF}"/>
              </a:ext>
            </a:extLst>
          </p:cNvPr>
          <p:cNvSpPr txBox="1"/>
          <p:nvPr/>
        </p:nvSpPr>
        <p:spPr>
          <a:xfrm>
            <a:off x="1812322" y="6359539"/>
            <a:ext cx="473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D90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Alle Informationen findest Du auch im Handout.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CB1A6B3-7443-0EB2-4F40-4FBD20E3BE7B}"/>
              </a:ext>
            </a:extLst>
          </p:cNvPr>
          <p:cNvSpPr txBox="1"/>
          <p:nvPr/>
        </p:nvSpPr>
        <p:spPr>
          <a:xfrm>
            <a:off x="1435331" y="2064735"/>
            <a:ext cx="5755122" cy="2431435"/>
          </a:xfrm>
          <a:prstGeom prst="rect">
            <a:avLst/>
          </a:prstGeom>
          <a:noFill/>
          <a:ln w="9525">
            <a:solidFill>
              <a:srgbClr val="CCE8EB"/>
            </a:solidFill>
          </a:ln>
        </p:spPr>
        <p:txBody>
          <a:bodyPr wrap="square" rtlCol="0">
            <a:spAutoFit/>
          </a:bodyPr>
          <a:lstStyle/>
          <a:p>
            <a:endParaRPr lang="de-DE" sz="2000" b="1" dirty="0">
              <a:solidFill>
                <a:srgbClr val="ED9011"/>
              </a:solidFill>
            </a:endParaRPr>
          </a:p>
          <a:p>
            <a:endParaRPr lang="de-DE" sz="2000" b="1" dirty="0">
              <a:solidFill>
                <a:srgbClr val="ED9011"/>
              </a:solidFill>
            </a:endParaRPr>
          </a:p>
          <a:p>
            <a:pPr algn="ctr"/>
            <a:r>
              <a:rPr lang="de-DE" sz="3600" b="1" dirty="0">
                <a:solidFill>
                  <a:srgbClr val="ED9011"/>
                </a:solidFill>
              </a:rPr>
              <a:t>Finde</a:t>
            </a:r>
            <a:r>
              <a:rPr lang="de-DE" sz="2000" b="1" dirty="0">
                <a:solidFill>
                  <a:srgbClr val="ED9011"/>
                </a:solidFill>
              </a:rPr>
              <a:t> </a:t>
            </a:r>
            <a:r>
              <a:rPr lang="de-DE" sz="3600" b="1" dirty="0">
                <a:solidFill>
                  <a:srgbClr val="ED9011"/>
                </a:solidFill>
              </a:rPr>
              <a:t>die </a:t>
            </a:r>
          </a:p>
          <a:p>
            <a:pPr algn="ctr"/>
            <a:r>
              <a:rPr lang="de-DE" sz="3600" b="1" dirty="0">
                <a:solidFill>
                  <a:srgbClr val="ED9011"/>
                </a:solidFill>
              </a:rPr>
              <a:t>Unterschiede!</a:t>
            </a:r>
          </a:p>
          <a:p>
            <a:endParaRPr lang="de-DE" sz="2000" b="1" dirty="0">
              <a:solidFill>
                <a:srgbClr val="ED9011"/>
              </a:solidFill>
            </a:endParaRPr>
          </a:p>
          <a:p>
            <a:endParaRPr lang="de-DE" sz="2000" b="1" dirty="0">
              <a:solidFill>
                <a:srgbClr val="ED901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6F6237A-600D-1A91-B5E7-36E7828AC987}"/>
              </a:ext>
            </a:extLst>
          </p:cNvPr>
          <p:cNvSpPr txBox="1"/>
          <p:nvPr/>
        </p:nvSpPr>
        <p:spPr>
          <a:xfrm>
            <a:off x="2071431" y="5307577"/>
            <a:ext cx="4217693" cy="646331"/>
          </a:xfrm>
          <a:prstGeom prst="rect">
            <a:avLst/>
          </a:prstGeom>
          <a:noFill/>
          <a:ln>
            <a:solidFill>
              <a:srgbClr val="CCE8EB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solidFill>
                  <a:srgbClr val="ED9011"/>
                </a:solidFill>
              </a:rPr>
              <a:t>Auf der folgenden Folie siehst ein Beispiel </a:t>
            </a:r>
          </a:p>
          <a:p>
            <a:pPr algn="ctr"/>
            <a:r>
              <a:rPr lang="de-DE" b="1" dirty="0">
                <a:solidFill>
                  <a:srgbClr val="ED9011"/>
                </a:solidFill>
              </a:rPr>
              <a:t>für einen zweiseitigen Lebenslauf.</a:t>
            </a:r>
          </a:p>
        </p:txBody>
      </p:sp>
    </p:spTree>
    <p:extLst>
      <p:ext uri="{BB962C8B-B14F-4D97-AF65-F5344CB8AC3E}">
        <p14:creationId xmlns:p14="http://schemas.microsoft.com/office/powerpoint/2010/main" val="287670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E03C36B-64BD-AA40-9372-35949C603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4"/>
            <a:ext cx="12192000" cy="7173416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7488A32-B69E-CD49-880B-CF5D8EEC066A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6" name="Grafik 5" descr="logo_col.png">
              <a:extLst>
                <a:ext uri="{FF2B5EF4-FFF2-40B4-BE49-F238E27FC236}">
                  <a16:creationId xmlns:a16="http://schemas.microsoft.com/office/drawing/2014/main" id="{4468367E-FEFE-A840-A295-8CF24DB51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EF0C41DD-21DE-8946-9586-285B146D4EB3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8360BD20-5FFA-D247-A271-83883982BA23}"/>
              </a:ext>
            </a:extLst>
          </p:cNvPr>
          <p:cNvSpPr txBox="1"/>
          <p:nvPr/>
        </p:nvSpPr>
        <p:spPr>
          <a:xfrm>
            <a:off x="3287688" y="741441"/>
            <a:ext cx="8494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rgbClr val="ED9011"/>
                </a:solidFill>
              </a:rPr>
              <a:t>Wir danken unseren Sponsoren: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F7AD42E-428F-4840-82CC-BC56AEBBE6E8}"/>
              </a:ext>
            </a:extLst>
          </p:cNvPr>
          <p:cNvSpPr txBox="1"/>
          <p:nvPr/>
        </p:nvSpPr>
        <p:spPr>
          <a:xfrm>
            <a:off x="3507208" y="1947889"/>
            <a:ext cx="80554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>
                <a:solidFill>
                  <a:srgbClr val="1185BF"/>
                </a:solidFill>
              </a:rPr>
              <a:t>Innung für Sanitär-, Heizung- und Klimatechnik Bochum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4938EFA-8C80-7E40-BEA6-368A185EA4EB}"/>
              </a:ext>
            </a:extLst>
          </p:cNvPr>
          <p:cNvSpPr txBox="1"/>
          <p:nvPr/>
        </p:nvSpPr>
        <p:spPr>
          <a:xfrm>
            <a:off x="6779447" y="3451097"/>
            <a:ext cx="3528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92142F"/>
                </a:solidFill>
                <a:latin typeface="Arial Rounded MT Bold" panose="020F0704030504030204" pitchFamily="34" charset="77"/>
              </a:rPr>
              <a:t>Steuerberaterkammer</a:t>
            </a:r>
          </a:p>
          <a:p>
            <a:r>
              <a:rPr lang="de-DE" sz="2400" dirty="0">
                <a:solidFill>
                  <a:srgbClr val="92142F"/>
                </a:solidFill>
                <a:latin typeface="Arial Rounded MT Bold" panose="020F0704030504030204" pitchFamily="34" charset="77"/>
              </a:rPr>
              <a:t>Westfalen-Lippe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D7FFC23-4C8C-454E-93B8-4974C0A03555}"/>
              </a:ext>
            </a:extLst>
          </p:cNvPr>
          <p:cNvSpPr txBox="1"/>
          <p:nvPr/>
        </p:nvSpPr>
        <p:spPr>
          <a:xfrm>
            <a:off x="7104112" y="5578420"/>
            <a:ext cx="432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In Kooperation mit der Bundesagentur für Arbeit</a:t>
            </a:r>
          </a:p>
          <a:p>
            <a:pPr algn="ctr"/>
            <a:r>
              <a:rPr lang="de-DE" sz="1600" b="1" dirty="0"/>
              <a:t>Agentur für Arbeit Bochum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F117D937-2296-3442-B7E1-56F05F04C5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8416" y="5659139"/>
            <a:ext cx="502061" cy="50405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234E82F-A787-AB41-B217-4CD5FF0E2C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4689" b="32036"/>
          <a:stretch/>
        </p:blipFill>
        <p:spPr>
          <a:xfrm>
            <a:off x="10424865" y="3133440"/>
            <a:ext cx="1259708" cy="130105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4FEF9D6A-E64E-6647-95F2-722B6080C033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237943" y="1688699"/>
            <a:ext cx="1018777" cy="101877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DEEB6F5-E9B2-3DD1-A84E-80E17C2BB9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" t="5985" r="3597" b="7416"/>
          <a:stretch>
            <a:fillRect/>
          </a:stretch>
        </p:blipFill>
        <p:spPr>
          <a:xfrm>
            <a:off x="2854827" y="4951261"/>
            <a:ext cx="2808312" cy="1254318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72570B5-4194-884B-E08C-82AA702B1634}"/>
              </a:ext>
            </a:extLst>
          </p:cNvPr>
          <p:cNvGrpSpPr/>
          <p:nvPr/>
        </p:nvGrpSpPr>
        <p:grpSpPr>
          <a:xfrm>
            <a:off x="853502" y="3316013"/>
            <a:ext cx="3062486" cy="1254317"/>
            <a:chOff x="706700" y="3231008"/>
            <a:chExt cx="3062486" cy="1254317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58380158-0374-6B37-9E00-E9359FF69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6700" y="3231008"/>
              <a:ext cx="3062486" cy="1254317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3967C9AE-D7DA-48D9-225D-67292D6019DA}"/>
                </a:ext>
              </a:extLst>
            </p:cNvPr>
            <p:cNvSpPr txBox="1"/>
            <p:nvPr/>
          </p:nvSpPr>
          <p:spPr>
            <a:xfrm>
              <a:off x="1435331" y="3728561"/>
              <a:ext cx="13886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solidFill>
                    <a:srgbClr val="003863"/>
                  </a:solidFill>
                </a:rPr>
                <a:t>in Kooperation mit 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18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50EA4-38A2-00A4-B324-985DCBCA1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15DC62C-0DAE-ABFF-537E-2066012FD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34" y="0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8FF8967-9346-2132-E31A-CF45CFBAED6A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7381C1AB-E8AD-DEF7-FFCB-317E16C08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61A53655-2168-587A-210A-1CCE7EF94899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EE901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für Bochum </a:t>
              </a:r>
              <a:br>
                <a:rPr kumimoji="0" lang="de-DE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EE901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de-DE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EE901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 Herne e.V.</a:t>
              </a: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7E5BCC73-F0A7-0CAF-7D39-D8BD04CDE7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5308" y="416298"/>
            <a:ext cx="4431836" cy="6273902"/>
          </a:xfrm>
          <a:prstGeom prst="rect">
            <a:avLst/>
          </a:prstGeom>
          <a:ln w="6350">
            <a:solidFill>
              <a:srgbClr val="ED901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35D2A8B-2B9F-8F27-29D1-3584F5281C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9401" y="402067"/>
            <a:ext cx="4431836" cy="6250721"/>
          </a:xfrm>
          <a:prstGeom prst="rect">
            <a:avLst/>
          </a:prstGeom>
          <a:ln w="6350">
            <a:solidFill>
              <a:srgbClr val="ED901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5302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CBCBE-0AC0-71FD-B236-F334693FF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4DEFE18-9319-DDD0-1753-DAE614607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36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4902415-337E-8C0A-7BA3-528C2B97AB25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7E597F63-EB08-1028-8C33-CD3E04E67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DE7E0335-6566-D79D-8BBC-FB3C7FFA7345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457E9F0F-49B8-573A-C782-E7B58DF58046}"/>
              </a:ext>
            </a:extLst>
          </p:cNvPr>
          <p:cNvSpPr txBox="1"/>
          <p:nvPr/>
        </p:nvSpPr>
        <p:spPr>
          <a:xfrm>
            <a:off x="1487488" y="1058749"/>
            <a:ext cx="10290678" cy="5551648"/>
          </a:xfrm>
          <a:prstGeom prst="rect">
            <a:avLst/>
          </a:prstGeom>
          <a:noFill/>
          <a:ln>
            <a:solidFill>
              <a:srgbClr val="CCE8EC"/>
            </a:solidFill>
          </a:ln>
        </p:spPr>
        <p:txBody>
          <a:bodyPr wrap="square" rtlCol="0">
            <a:spAutoFit/>
          </a:bodyPr>
          <a:lstStyle/>
          <a:p>
            <a:endParaRPr lang="de-DE" sz="1000" b="1" dirty="0">
              <a:solidFill>
                <a:srgbClr val="ED901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000" b="1" dirty="0">
                <a:solidFill>
                  <a:srgbClr val="ED9011"/>
                </a:solidFill>
              </a:rPr>
              <a:t>Wir hoffen, du konntest gute Tipps „abstauben“.</a:t>
            </a:r>
          </a:p>
          <a:p>
            <a:endParaRPr lang="de-DE" sz="1000" b="1" dirty="0">
              <a:solidFill>
                <a:srgbClr val="ED901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000" b="1" dirty="0">
                <a:solidFill>
                  <a:srgbClr val="ED9011"/>
                </a:solidFill>
              </a:rPr>
              <a:t>Mal im Ernst: Wir wünschen uns …</a:t>
            </a:r>
          </a:p>
          <a:p>
            <a:endParaRPr lang="de-DE" sz="1200" b="1" dirty="0">
              <a:solidFill>
                <a:srgbClr val="ED901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000" b="1" dirty="0">
                <a:solidFill>
                  <a:srgbClr val="ED9011"/>
                </a:solidFill>
              </a:rPr>
              <a:t>… dass du weniger Probleme hast, Praktikumsbewerbungen </a:t>
            </a:r>
          </a:p>
          <a:p>
            <a:r>
              <a:rPr lang="de-DE" sz="3100" b="1" dirty="0">
                <a:solidFill>
                  <a:srgbClr val="ED9011"/>
                </a:solidFill>
              </a:rPr>
              <a:t>         </a:t>
            </a:r>
            <a:r>
              <a:rPr lang="de-DE" sz="3000" b="1" dirty="0">
                <a:solidFill>
                  <a:srgbClr val="ED9011"/>
                </a:solidFill>
              </a:rPr>
              <a:t>zu schreiben.</a:t>
            </a:r>
          </a:p>
          <a:p>
            <a:endParaRPr lang="de-DE" sz="1000" b="1" dirty="0">
              <a:solidFill>
                <a:srgbClr val="ED901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000" b="1" dirty="0">
                <a:solidFill>
                  <a:srgbClr val="ED9011"/>
                </a:solidFill>
              </a:rPr>
              <a:t>… dass du weniger Angst vor dem ersten Schritt hast.</a:t>
            </a:r>
          </a:p>
          <a:p>
            <a:endParaRPr lang="de-DE" sz="1000" b="1" dirty="0">
              <a:solidFill>
                <a:srgbClr val="ED9011"/>
              </a:solidFill>
            </a:endParaRPr>
          </a:p>
          <a:p>
            <a:endParaRPr lang="de-DE" sz="1000" b="1" dirty="0">
              <a:solidFill>
                <a:srgbClr val="ED901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000" b="1" dirty="0">
                <a:solidFill>
                  <a:srgbClr val="ED9011"/>
                </a:solidFill>
              </a:rPr>
              <a:t>… dass du mit wenigen Bewerbungen eine gute</a:t>
            </a:r>
          </a:p>
          <a:p>
            <a:r>
              <a:rPr lang="de-DE" sz="3100" b="1" dirty="0">
                <a:solidFill>
                  <a:srgbClr val="ED9011"/>
                </a:solidFill>
              </a:rPr>
              <a:t>         </a:t>
            </a:r>
            <a:r>
              <a:rPr lang="de-DE" sz="3000" b="1" dirty="0">
                <a:solidFill>
                  <a:srgbClr val="ED9011"/>
                </a:solidFill>
              </a:rPr>
              <a:t>Praktikumsstelle findest.</a:t>
            </a:r>
          </a:p>
          <a:p>
            <a:endParaRPr lang="de-DE" sz="1000" b="1" dirty="0">
              <a:solidFill>
                <a:srgbClr val="ED9011"/>
              </a:solidFill>
            </a:endParaRPr>
          </a:p>
          <a:p>
            <a:pPr algn="ctr"/>
            <a:r>
              <a:rPr lang="de-DE" sz="3000" b="1" dirty="0">
                <a:solidFill>
                  <a:srgbClr val="ED9011"/>
                </a:solidFill>
              </a:rPr>
              <a:t>Viel Spaß in deinem Praktikum! </a:t>
            </a:r>
          </a:p>
          <a:p>
            <a:pPr algn="ctr"/>
            <a:r>
              <a:rPr lang="de-DE" sz="3000" b="1" dirty="0">
                <a:solidFill>
                  <a:srgbClr val="ED9011"/>
                </a:solidFill>
              </a:rPr>
              <a:t>Dein </a:t>
            </a:r>
            <a:r>
              <a:rPr lang="de-DE" sz="3000" b="1" dirty="0" err="1">
                <a:solidFill>
                  <a:srgbClr val="ED9011"/>
                </a:solidFill>
              </a:rPr>
              <a:t>BerufsWahlPass</a:t>
            </a:r>
            <a:r>
              <a:rPr lang="de-DE" sz="3000" b="1" dirty="0">
                <a:solidFill>
                  <a:srgbClr val="ED9011"/>
                </a:solidFill>
              </a:rPr>
              <a:t> für Bochum und Herne e.V. </a:t>
            </a:r>
            <a:endParaRPr lang="de-DE" sz="3200" b="1" dirty="0">
              <a:solidFill>
                <a:srgbClr val="ED9011"/>
              </a:solidFill>
            </a:endParaRPr>
          </a:p>
          <a:p>
            <a:pPr marL="428625" indent="-428625">
              <a:lnSpc>
                <a:spcPct val="150000"/>
              </a:lnSpc>
              <a:buFont typeface="Wingdings" pitchFamily="2" charset="2"/>
              <a:buChar char="Ø"/>
            </a:pPr>
            <a:endParaRPr lang="de-DE" sz="800" b="1" dirty="0">
              <a:solidFill>
                <a:srgbClr val="ED9011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5530C9C-B631-D490-E9B2-3F13E011975D}"/>
              </a:ext>
            </a:extLst>
          </p:cNvPr>
          <p:cNvSpPr txBox="1"/>
          <p:nvPr/>
        </p:nvSpPr>
        <p:spPr>
          <a:xfrm>
            <a:off x="8688288" y="289308"/>
            <a:ext cx="30898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400" b="1" i="1" dirty="0">
                <a:solidFill>
                  <a:srgbClr val="ED9011"/>
                </a:solidFill>
              </a:rPr>
              <a:t>Zum Schluss</a:t>
            </a:r>
          </a:p>
        </p:txBody>
      </p:sp>
    </p:spTree>
    <p:extLst>
      <p:ext uri="{BB962C8B-B14F-4D97-AF65-F5344CB8AC3E}">
        <p14:creationId xmlns:p14="http://schemas.microsoft.com/office/powerpoint/2010/main" val="91878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E03C36B-64BD-AA40-9372-35949C603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11336" cy="7173416"/>
          </a:xfrm>
          <a:prstGeom prst="rect">
            <a:avLst/>
          </a:prstGeom>
          <a:ln>
            <a:noFill/>
          </a:ln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7488A32-B69E-CD49-880B-CF5D8EEC066A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6" name="Grafik 5" descr="logo_col.png">
              <a:extLst>
                <a:ext uri="{FF2B5EF4-FFF2-40B4-BE49-F238E27FC236}">
                  <a16:creationId xmlns:a16="http://schemas.microsoft.com/office/drawing/2014/main" id="{4468367E-FEFE-A840-A295-8CF24DB51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EF0C41DD-21DE-8946-9586-285B146D4EB3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8360BD20-5FFA-D247-A271-83883982BA23}"/>
              </a:ext>
            </a:extLst>
          </p:cNvPr>
          <p:cNvSpPr txBox="1"/>
          <p:nvPr/>
        </p:nvSpPr>
        <p:spPr>
          <a:xfrm>
            <a:off x="5373714" y="741441"/>
            <a:ext cx="6408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ED9011"/>
                </a:solidFill>
              </a:rPr>
              <a:t>Präsentationsdesign und redaktionelle Beratung: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31063F3-0E70-0644-997F-C716153D6C56}"/>
              </a:ext>
            </a:extLst>
          </p:cNvPr>
          <p:cNvSpPr txBox="1"/>
          <p:nvPr/>
        </p:nvSpPr>
        <p:spPr>
          <a:xfrm>
            <a:off x="1004717" y="5701414"/>
            <a:ext cx="10182566" cy="1107996"/>
          </a:xfrm>
          <a:prstGeom prst="rect">
            <a:avLst/>
          </a:prstGeom>
          <a:noFill/>
          <a:ln>
            <a:solidFill>
              <a:srgbClr val="CCE8E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/>
              <a:t>Kontakt unter:</a:t>
            </a:r>
          </a:p>
          <a:p>
            <a:pPr algn="ctr"/>
            <a:r>
              <a:rPr lang="de-DE" sz="1200" b="1" dirty="0"/>
              <a:t>www.kontakt@filmeundgeschichten.de</a:t>
            </a:r>
          </a:p>
          <a:p>
            <a:pPr algn="ctr"/>
            <a:r>
              <a:rPr lang="de-DE" sz="1200" b="1" dirty="0" err="1"/>
              <a:t>www.d-accord.info</a:t>
            </a:r>
            <a:r>
              <a:rPr lang="de-DE" sz="1200" b="1" dirty="0"/>
              <a:t> </a:t>
            </a:r>
          </a:p>
          <a:p>
            <a:pPr algn="ctr"/>
            <a:r>
              <a:rPr lang="de-DE" sz="1200" b="1" dirty="0"/>
              <a:t>Telefon: 0159 0178 1358</a:t>
            </a:r>
          </a:p>
          <a:p>
            <a:pPr algn="ctr"/>
            <a:r>
              <a:rPr lang="de-DE" b="1" dirty="0"/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48AB29-1BCD-4241-9BCB-2CD78CA31475}"/>
              </a:ext>
            </a:extLst>
          </p:cNvPr>
          <p:cNvSpPr txBox="1"/>
          <p:nvPr/>
        </p:nvSpPr>
        <p:spPr>
          <a:xfrm>
            <a:off x="6356804" y="1365428"/>
            <a:ext cx="2731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b="1" dirty="0">
                <a:solidFill>
                  <a:srgbClr val="ED9011"/>
                </a:solidFill>
              </a:rPr>
              <a:t>Jens Kretzschmar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72A0DEA-CFC6-B443-9C74-51765FAB0C52}"/>
              </a:ext>
            </a:extLst>
          </p:cNvPr>
          <p:cNvSpPr txBox="1"/>
          <p:nvPr/>
        </p:nvSpPr>
        <p:spPr>
          <a:xfrm>
            <a:off x="9050741" y="1489760"/>
            <a:ext cx="2731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b="1" dirty="0">
                <a:solidFill>
                  <a:srgbClr val="ED9011"/>
                </a:solidFill>
              </a:rPr>
              <a:t>Dozent und Mediengestalter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AC76A3C-4483-3C44-9041-D4C6B2D504D7}"/>
              </a:ext>
            </a:extLst>
          </p:cNvPr>
          <p:cNvGrpSpPr/>
          <p:nvPr/>
        </p:nvGrpSpPr>
        <p:grpSpPr>
          <a:xfrm>
            <a:off x="7080639" y="2655958"/>
            <a:ext cx="4246057" cy="1942446"/>
            <a:chOff x="7536160" y="1893916"/>
            <a:chExt cx="4246057" cy="1942446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74938EFA-8C80-7E40-BEA6-368A185EA4EB}"/>
                </a:ext>
              </a:extLst>
            </p:cNvPr>
            <p:cNvSpPr txBox="1"/>
            <p:nvPr/>
          </p:nvSpPr>
          <p:spPr>
            <a:xfrm>
              <a:off x="7759625" y="2942944"/>
              <a:ext cx="21932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rgbClr val="8FBB36"/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Gewaltprävention</a:t>
              </a:r>
            </a:p>
            <a:p>
              <a:r>
                <a:rPr lang="de-DE" sz="1400" dirty="0">
                  <a:solidFill>
                    <a:srgbClr val="8FBB36"/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Deeskalation </a:t>
              </a:r>
            </a:p>
            <a:p>
              <a:r>
                <a:rPr lang="de-DE" sz="1400" dirty="0">
                  <a:solidFill>
                    <a:srgbClr val="8FBB36"/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Bewerbungstraining</a:t>
              </a:r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F234E82F-A787-AB41-B217-4CD5FF0E2C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5" t="22633" r="27466" b="21948"/>
            <a:stretch/>
          </p:blipFill>
          <p:spPr>
            <a:xfrm>
              <a:off x="9543801" y="1893916"/>
              <a:ext cx="2238416" cy="1940988"/>
            </a:xfrm>
            <a:prstGeom prst="rect">
              <a:avLst/>
            </a:prstGeom>
          </p:spPr>
        </p:pic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101CFBDB-5D86-6A4D-9559-3F1EECBF92D5}"/>
                </a:ext>
              </a:extLst>
            </p:cNvPr>
            <p:cNvSpPr/>
            <p:nvPr/>
          </p:nvSpPr>
          <p:spPr>
            <a:xfrm>
              <a:off x="7536160" y="1895374"/>
              <a:ext cx="4246057" cy="1940988"/>
            </a:xfrm>
            <a:prstGeom prst="rect">
              <a:avLst/>
            </a:prstGeom>
            <a:noFill/>
            <a:ln w="3175">
              <a:solidFill>
                <a:srgbClr val="CCE8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C00891F-A3DB-5546-8279-324551878381}"/>
              </a:ext>
            </a:extLst>
          </p:cNvPr>
          <p:cNvGrpSpPr/>
          <p:nvPr/>
        </p:nvGrpSpPr>
        <p:grpSpPr>
          <a:xfrm>
            <a:off x="1685210" y="2655958"/>
            <a:ext cx="4554806" cy="1940988"/>
            <a:chOff x="2316495" y="2667245"/>
            <a:chExt cx="4340654" cy="1692506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2DFE373D-4FB7-844C-AF47-7C6A955D16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1" t="12784" r="3575" b="16655"/>
            <a:stretch/>
          </p:blipFill>
          <p:spPr>
            <a:xfrm>
              <a:off x="2318702" y="2877834"/>
              <a:ext cx="3905226" cy="1022297"/>
            </a:xfrm>
            <a:prstGeom prst="rect">
              <a:avLst/>
            </a:prstGeom>
          </p:spPr>
        </p:pic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4DF16199-3802-0641-A40B-47AC63AE9889}"/>
                </a:ext>
              </a:extLst>
            </p:cNvPr>
            <p:cNvSpPr txBox="1"/>
            <p:nvPr/>
          </p:nvSpPr>
          <p:spPr>
            <a:xfrm>
              <a:off x="2316495" y="3868264"/>
              <a:ext cx="43406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err="1">
                  <a:latin typeface="Arial Hebrew" pitchFamily="2" charset="-79"/>
                  <a:cs typeface="Arial Hebrew" pitchFamily="2" charset="-79"/>
                </a:rPr>
                <a:t>filmproduktion</a:t>
              </a:r>
              <a:r>
                <a:rPr lang="de-DE" sz="1400" b="1" dirty="0">
                  <a:latin typeface="Arial Hebrew" pitchFamily="2" charset="-79"/>
                  <a:cs typeface="Arial Hebrew" pitchFamily="2" charset="-79"/>
                </a:rPr>
                <a:t>, </a:t>
              </a:r>
              <a:r>
                <a:rPr lang="de-DE" sz="1400" b="1" dirty="0" err="1">
                  <a:latin typeface="Arial Hebrew" pitchFamily="2" charset="-79"/>
                  <a:cs typeface="Arial Hebrew" pitchFamily="2" charset="-79"/>
                </a:rPr>
                <a:t>dokumentation</a:t>
              </a:r>
              <a:r>
                <a:rPr lang="de-DE" sz="1400" b="1" dirty="0">
                  <a:latin typeface="Arial Hebrew" pitchFamily="2" charset="-79"/>
                  <a:cs typeface="Arial Hebrew" pitchFamily="2" charset="-79"/>
                </a:rPr>
                <a:t>, </a:t>
              </a:r>
              <a:r>
                <a:rPr lang="de-DE" sz="1400" b="1" dirty="0" err="1">
                  <a:latin typeface="Arial Hebrew" pitchFamily="2" charset="-79"/>
                  <a:cs typeface="Arial Hebrew" pitchFamily="2" charset="-79"/>
                </a:rPr>
                <a:t>medienprojekte</a:t>
              </a:r>
              <a:endParaRPr lang="de-DE" sz="1400" b="1" dirty="0">
                <a:latin typeface="Arial Hebrew" pitchFamily="2" charset="-79"/>
                <a:cs typeface="Arial Hebrew" pitchFamily="2" charset="-79"/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30180284-1FF1-604F-B761-35974456B773}"/>
                </a:ext>
              </a:extLst>
            </p:cNvPr>
            <p:cNvSpPr/>
            <p:nvPr/>
          </p:nvSpPr>
          <p:spPr>
            <a:xfrm>
              <a:off x="2316495" y="2667245"/>
              <a:ext cx="4340654" cy="1692506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2125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 animBg="1"/>
      <p:bldP spid="3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9378D79D-BA70-4761-B84D-1F765CFCE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336" y="0"/>
            <a:ext cx="12311336" cy="7173416"/>
          </a:xfrm>
          <a:prstGeom prst="rect">
            <a:avLst/>
          </a:prstGeom>
          <a:ln>
            <a:noFill/>
          </a:ln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7C2AA1F-9660-4745-96EC-A5BB32A6126D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0B145E17-C31E-8541-AC10-8810989D8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D4086E8C-8037-594A-83C8-ADC988D6F9C1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375F1DF7-AFE6-6D45-9D54-0EFC727E02B7}"/>
              </a:ext>
            </a:extLst>
          </p:cNvPr>
          <p:cNvSpPr txBox="1"/>
          <p:nvPr/>
        </p:nvSpPr>
        <p:spPr>
          <a:xfrm>
            <a:off x="8180725" y="802851"/>
            <a:ext cx="334604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4400" b="1" dirty="0">
                <a:solidFill>
                  <a:srgbClr val="ED9011"/>
                </a:solidFill>
              </a:rPr>
              <a:t>Identifikation</a:t>
            </a:r>
          </a:p>
          <a:p>
            <a:pPr algn="r"/>
            <a:endParaRPr lang="de-DE" sz="3200" b="1" i="1" dirty="0">
              <a:solidFill>
                <a:srgbClr val="ED901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ECCD3FC-59B8-2949-BAE6-02A8B4BA9310}"/>
              </a:ext>
            </a:extLst>
          </p:cNvPr>
          <p:cNvSpPr txBox="1"/>
          <p:nvPr/>
        </p:nvSpPr>
        <p:spPr>
          <a:xfrm>
            <a:off x="1435331" y="2064735"/>
            <a:ext cx="10081120" cy="3992631"/>
          </a:xfrm>
          <a:prstGeom prst="rect">
            <a:avLst/>
          </a:prstGeom>
          <a:noFill/>
          <a:ln>
            <a:solidFill>
              <a:srgbClr val="CCE8EC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3200" b="1" dirty="0">
                <a:solidFill>
                  <a:srgbClr val="ED9011"/>
                </a:solidFill>
              </a:rPr>
              <a:t>Der </a:t>
            </a:r>
            <a:r>
              <a:rPr lang="de-DE" sz="3200" b="1" dirty="0" err="1">
                <a:solidFill>
                  <a:srgbClr val="ED9011"/>
                </a:solidFill>
              </a:rPr>
              <a:t>BerufsWahlPass</a:t>
            </a:r>
            <a:r>
              <a:rPr lang="de-DE" sz="3200" b="1" dirty="0">
                <a:solidFill>
                  <a:srgbClr val="ED9011"/>
                </a:solidFill>
              </a:rPr>
              <a:t> für Bochum und Herne e.V.</a:t>
            </a:r>
          </a:p>
          <a:p>
            <a:pPr>
              <a:lnSpc>
                <a:spcPct val="150000"/>
              </a:lnSpc>
            </a:pPr>
            <a:r>
              <a:rPr lang="de-DE" sz="3200" b="1" dirty="0">
                <a:solidFill>
                  <a:srgbClr val="ED9011"/>
                </a:solidFill>
              </a:rPr>
              <a:t>      hat </a:t>
            </a:r>
            <a:r>
              <a:rPr lang="de-DE" sz="3200" b="1" u="sng" dirty="0">
                <a:solidFill>
                  <a:srgbClr val="ED9011"/>
                </a:solidFill>
              </a:rPr>
              <a:t>nichts</a:t>
            </a:r>
            <a:r>
              <a:rPr lang="de-DE" sz="3200" b="1" dirty="0">
                <a:solidFill>
                  <a:srgbClr val="ED9011"/>
                </a:solidFill>
              </a:rPr>
              <a:t> zu tun mit dem Berufswahlpass NRW -</a:t>
            </a:r>
          </a:p>
          <a:p>
            <a:pPr>
              <a:lnSpc>
                <a:spcPct val="150000"/>
              </a:lnSpc>
            </a:pPr>
            <a:r>
              <a:rPr lang="de-DE" sz="3200" b="1" dirty="0">
                <a:solidFill>
                  <a:srgbClr val="ED9011"/>
                </a:solidFill>
              </a:rPr>
              <a:t>      wir haben nur unseren Namen beibehalten. </a:t>
            </a:r>
            <a:endParaRPr lang="de-DE" sz="800" dirty="0">
              <a:solidFill>
                <a:srgbClr val="ED9011"/>
              </a:solidFill>
            </a:endParaRPr>
          </a:p>
          <a:p>
            <a:pPr marL="428625" indent="-42862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3200" b="1" dirty="0">
                <a:solidFill>
                  <a:srgbClr val="ED9011"/>
                </a:solidFill>
              </a:rPr>
              <a:t> Wir hatten früher einen eigenen </a:t>
            </a:r>
            <a:r>
              <a:rPr lang="de-DE" sz="3200" b="1" dirty="0" err="1">
                <a:solidFill>
                  <a:srgbClr val="ED9011"/>
                </a:solidFill>
              </a:rPr>
              <a:t>BerufsWahlPass</a:t>
            </a:r>
            <a:r>
              <a:rPr lang="de-DE" sz="3200" b="1" dirty="0">
                <a:solidFill>
                  <a:srgbClr val="ED9011"/>
                </a:solidFill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de-DE" sz="3200" b="1" dirty="0">
                <a:solidFill>
                  <a:srgbClr val="ED9011"/>
                </a:solidFill>
              </a:rPr>
              <a:t>      Ordner mit regionalem Bezug zu Bochum und Herne. </a:t>
            </a:r>
          </a:p>
          <a:p>
            <a:pPr>
              <a:lnSpc>
                <a:spcPct val="150000"/>
              </a:lnSpc>
            </a:pPr>
            <a:endParaRPr lang="de-DE" sz="1000" b="1" dirty="0">
              <a:solidFill>
                <a:srgbClr val="ED90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2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E03C36B-64BD-AA40-9372-35949C603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32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7C2AA1F-9660-4745-96EC-A5BB32A6126D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0B145E17-C31E-8541-AC10-8810989D8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D4086E8C-8037-594A-83C8-ADC988D6F9C1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375F1DF7-AFE6-6D45-9D54-0EFC727E02B7}"/>
              </a:ext>
            </a:extLst>
          </p:cNvPr>
          <p:cNvSpPr txBox="1"/>
          <p:nvPr/>
        </p:nvSpPr>
        <p:spPr>
          <a:xfrm>
            <a:off x="4367808" y="543082"/>
            <a:ext cx="746909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4400" b="1" dirty="0">
                <a:solidFill>
                  <a:srgbClr val="ED9011"/>
                </a:solidFill>
              </a:rPr>
              <a:t>Praktikums-Module</a:t>
            </a:r>
          </a:p>
          <a:p>
            <a:pPr algn="r"/>
            <a:r>
              <a:rPr lang="de-DE" sz="3200" b="1" dirty="0">
                <a:solidFill>
                  <a:srgbClr val="ED9011"/>
                </a:solidFill>
              </a:rPr>
              <a:t>für Praktika in </a:t>
            </a:r>
            <a:r>
              <a:rPr lang="de-DE" sz="3200" b="1" i="1" dirty="0">
                <a:solidFill>
                  <a:srgbClr val="ED9011"/>
                </a:solidFill>
              </a:rPr>
              <a:t>allgemeinbildenden Schulen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ECCD3FC-59B8-2949-BAE6-02A8B4BA9310}"/>
              </a:ext>
            </a:extLst>
          </p:cNvPr>
          <p:cNvSpPr txBox="1"/>
          <p:nvPr/>
        </p:nvSpPr>
        <p:spPr>
          <a:xfrm>
            <a:off x="1435331" y="2068944"/>
            <a:ext cx="10081120" cy="4177297"/>
          </a:xfrm>
          <a:prstGeom prst="rect">
            <a:avLst/>
          </a:prstGeom>
          <a:noFill/>
          <a:ln>
            <a:solidFill>
              <a:srgbClr val="CCE8EC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b="1" dirty="0">
                <a:solidFill>
                  <a:srgbClr val="ED9011"/>
                </a:solidFill>
              </a:rPr>
              <a:t>Voraussetzungen für </a:t>
            </a:r>
            <a:r>
              <a:rPr lang="de-DE" sz="3200" b="1" u="sng" dirty="0">
                <a:solidFill>
                  <a:srgbClr val="ED9011"/>
                </a:solidFill>
              </a:rPr>
              <a:t>diese</a:t>
            </a:r>
            <a:r>
              <a:rPr lang="de-DE" sz="3200" b="1" dirty="0">
                <a:solidFill>
                  <a:srgbClr val="ED9011"/>
                </a:solidFill>
              </a:rPr>
              <a:t> Präsentation: die Windows-Office-Programme „</a:t>
            </a:r>
            <a:r>
              <a:rPr lang="de-DE" sz="3200" b="1" dirty="0" err="1">
                <a:solidFill>
                  <a:srgbClr val="ED9011"/>
                </a:solidFill>
              </a:rPr>
              <a:t>Powerpoint</a:t>
            </a:r>
            <a:r>
              <a:rPr lang="de-DE" sz="3200" b="1" dirty="0">
                <a:solidFill>
                  <a:srgbClr val="ED9011"/>
                </a:solidFill>
              </a:rPr>
              <a:t>“ und „Word“.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1400" b="1" dirty="0">
              <a:solidFill>
                <a:srgbClr val="ED901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b="1" dirty="0">
                <a:solidFill>
                  <a:srgbClr val="ED9011"/>
                </a:solidFill>
              </a:rPr>
              <a:t>Online-Module</a:t>
            </a:r>
          </a:p>
          <a:p>
            <a:r>
              <a:rPr lang="de-DE" sz="3200" b="1" dirty="0">
                <a:solidFill>
                  <a:srgbClr val="ED9011"/>
                </a:solidFill>
              </a:rPr>
              <a:t>      „Wie finde ich eine Praktikumsstelle ?“</a:t>
            </a:r>
          </a:p>
          <a:p>
            <a:r>
              <a:rPr lang="de-DE" sz="3200" b="1" dirty="0">
                <a:solidFill>
                  <a:srgbClr val="ED9011"/>
                </a:solidFill>
              </a:rPr>
              <a:t>      „Wie bewerbe ich mich um Praktikumsstellen ?“</a:t>
            </a:r>
          </a:p>
          <a:p>
            <a:endParaRPr lang="de-DE" sz="1400" dirty="0">
              <a:solidFill>
                <a:srgbClr val="ED9011"/>
              </a:solidFill>
            </a:endParaRPr>
          </a:p>
          <a:p>
            <a:pPr marL="428625" indent="-428625">
              <a:buFont typeface="Wingdings" pitchFamily="2" charset="2"/>
              <a:buChar char="Ø"/>
            </a:pPr>
            <a:r>
              <a:rPr lang="de-DE" sz="3200" b="1" dirty="0">
                <a:solidFill>
                  <a:srgbClr val="ED9011"/>
                </a:solidFill>
              </a:rPr>
              <a:t> Handouts für Schüler/-innen, Lehrer/-innen, Eltern     </a:t>
            </a:r>
          </a:p>
          <a:p>
            <a:r>
              <a:rPr lang="de-DE" sz="3200" b="1" dirty="0">
                <a:solidFill>
                  <a:srgbClr val="ED9011"/>
                </a:solidFill>
              </a:rPr>
              <a:t>      online als </a:t>
            </a:r>
            <a:r>
              <a:rPr lang="de-DE" sz="3200" b="1" dirty="0" err="1">
                <a:solidFill>
                  <a:srgbClr val="ED9011"/>
                </a:solidFill>
              </a:rPr>
              <a:t>pdf</a:t>
            </a:r>
            <a:r>
              <a:rPr lang="de-DE" sz="3200" b="1" dirty="0">
                <a:solidFill>
                  <a:srgbClr val="ED9011"/>
                </a:solidFill>
              </a:rPr>
              <a:t> (und im Shopsystem in Papierform). </a:t>
            </a:r>
          </a:p>
          <a:p>
            <a:pPr>
              <a:lnSpc>
                <a:spcPct val="150000"/>
              </a:lnSpc>
            </a:pPr>
            <a:endParaRPr lang="de-DE" sz="1000" b="1" dirty="0">
              <a:solidFill>
                <a:srgbClr val="ED90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070C0-E080-0058-6FEC-2012D6D01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0E3F152-C9AF-867A-8E5F-62415A722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F688F82-2DEA-AFAD-E870-967F0CD35DB9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D72B2CF4-4403-89E2-7A28-43AAD14B3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958870F4-7A8A-27F2-C1BE-6C5EA792BCDB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37387F65-AED0-24C8-18FD-EE0744CAB8C3}"/>
              </a:ext>
            </a:extLst>
          </p:cNvPr>
          <p:cNvSpPr txBox="1"/>
          <p:nvPr/>
        </p:nvSpPr>
        <p:spPr>
          <a:xfrm>
            <a:off x="3503712" y="1042821"/>
            <a:ext cx="81328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4400" b="1" i="1" dirty="0">
                <a:solidFill>
                  <a:srgbClr val="ED9011"/>
                </a:solidFill>
              </a:rPr>
              <a:t>Zur Arbeit mit dieser Präsentation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C09646C-B15C-BE01-ED5F-96AFAEF52023}"/>
              </a:ext>
            </a:extLst>
          </p:cNvPr>
          <p:cNvSpPr txBox="1"/>
          <p:nvPr/>
        </p:nvSpPr>
        <p:spPr>
          <a:xfrm>
            <a:off x="1435331" y="2064926"/>
            <a:ext cx="10081120" cy="2831544"/>
          </a:xfrm>
          <a:prstGeom prst="rect">
            <a:avLst/>
          </a:prstGeom>
          <a:noFill/>
          <a:ln>
            <a:solidFill>
              <a:srgbClr val="CCE8EC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b="1" dirty="0">
                <a:solidFill>
                  <a:srgbClr val="ED9011"/>
                </a:solidFill>
              </a:rPr>
              <a:t>Schlage immer parallel zu den Folien die Seiten im Handout auf!  (online kostenfrei, gedruckt im Shopsystem gegen geringe Bezahlung).       </a:t>
            </a:r>
          </a:p>
          <a:p>
            <a:pPr>
              <a:lnSpc>
                <a:spcPct val="150000"/>
              </a:lnSpc>
            </a:pPr>
            <a:endParaRPr lang="de-DE" sz="1200" b="1" i="1" dirty="0">
              <a:solidFill>
                <a:srgbClr val="ED901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b="1" dirty="0">
                <a:solidFill>
                  <a:srgbClr val="ED9011"/>
                </a:solidFill>
              </a:rPr>
              <a:t>Die gezeigten Beispiele stehen einzeln online als Word-  Dateien im Download von </a:t>
            </a:r>
            <a:r>
              <a:rPr lang="de-DE" sz="3200" b="1" i="1" dirty="0">
                <a:solidFill>
                  <a:srgbClr val="ED9011"/>
                </a:solidFill>
              </a:rPr>
              <a:t>www.5ways4me.net .</a:t>
            </a:r>
            <a:endParaRPr lang="de-DE" sz="3200" dirty="0">
              <a:solidFill>
                <a:srgbClr val="ED90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2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E03C36B-64BD-AA40-9372-35949C603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7C2AA1F-9660-4745-96EC-A5BB32A6126D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0B145E17-C31E-8541-AC10-8810989D8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D4086E8C-8037-594A-83C8-ADC988D6F9C1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969A1C7D-264A-AF4B-8CA3-8FEF09D8691E}"/>
              </a:ext>
            </a:extLst>
          </p:cNvPr>
          <p:cNvSpPr txBox="1"/>
          <p:nvPr/>
        </p:nvSpPr>
        <p:spPr>
          <a:xfrm>
            <a:off x="9486408" y="1042821"/>
            <a:ext cx="2030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4400" b="1" i="1" dirty="0">
                <a:solidFill>
                  <a:srgbClr val="ED9011"/>
                </a:solidFill>
              </a:rPr>
              <a:t>Klartext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83A58A2-528C-404A-93C9-7484F8C55C6E}"/>
              </a:ext>
            </a:extLst>
          </p:cNvPr>
          <p:cNvSpPr txBox="1"/>
          <p:nvPr/>
        </p:nvSpPr>
        <p:spPr>
          <a:xfrm>
            <a:off x="1435331" y="2058413"/>
            <a:ext cx="10081120" cy="4331186"/>
          </a:xfrm>
          <a:prstGeom prst="rect">
            <a:avLst/>
          </a:prstGeom>
          <a:noFill/>
          <a:ln>
            <a:solidFill>
              <a:srgbClr val="CCE8EC"/>
            </a:solidFill>
          </a:ln>
        </p:spPr>
        <p:txBody>
          <a:bodyPr wrap="square" rtlCol="0">
            <a:spAutoFit/>
          </a:bodyPr>
          <a:lstStyle/>
          <a:p>
            <a:r>
              <a:rPr lang="de-DE" sz="3800" b="1" i="1" dirty="0">
                <a:solidFill>
                  <a:srgbClr val="ED9011"/>
                </a:solidFill>
              </a:rPr>
              <a:t>Bewerbungen um Praktikumsstellen</a:t>
            </a:r>
          </a:p>
          <a:p>
            <a:endParaRPr lang="de-DE" sz="1200" b="1" dirty="0">
              <a:solidFill>
                <a:srgbClr val="ED901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b="1" dirty="0">
                <a:solidFill>
                  <a:srgbClr val="ED9011"/>
                </a:solidFill>
              </a:rPr>
              <a:t>Es ist einfacher, als Du glaubst. </a:t>
            </a:r>
          </a:p>
          <a:p>
            <a:endParaRPr lang="de-DE" sz="1200" b="1" dirty="0">
              <a:solidFill>
                <a:srgbClr val="ED901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b="1" dirty="0">
                <a:solidFill>
                  <a:srgbClr val="ED9011"/>
                </a:solidFill>
              </a:rPr>
              <a:t>Unser Service: diese Präsentation, das Handout online und gedruckt im Shop-System, Beispiele online. </a:t>
            </a:r>
          </a:p>
          <a:p>
            <a:endParaRPr lang="de-DE" sz="1200" b="1" dirty="0">
              <a:solidFill>
                <a:srgbClr val="ED901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b="1" dirty="0">
                <a:solidFill>
                  <a:srgbClr val="ED9011"/>
                </a:solidFill>
              </a:rPr>
              <a:t>Für Bewerbungsschreiben sollte es keine Noten geben!</a:t>
            </a:r>
          </a:p>
          <a:p>
            <a:endParaRPr lang="de-DE" sz="1200" dirty="0">
              <a:solidFill>
                <a:srgbClr val="ED9011"/>
              </a:solidFill>
            </a:endParaRPr>
          </a:p>
          <a:p>
            <a:pPr marL="428625" indent="-428625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3200" b="1" dirty="0">
                <a:solidFill>
                  <a:srgbClr val="ED9011"/>
                </a:solidFill>
              </a:rPr>
              <a:t>Deine Bewerbungen sind deine „Werbekampagne“. </a:t>
            </a:r>
            <a:endParaRPr lang="de-DE" sz="3200" b="1" i="1" dirty="0">
              <a:solidFill>
                <a:srgbClr val="CCE8EB"/>
              </a:solidFill>
            </a:endParaRPr>
          </a:p>
          <a:p>
            <a:pPr>
              <a:lnSpc>
                <a:spcPct val="150000"/>
              </a:lnSpc>
            </a:pPr>
            <a:endParaRPr lang="de-DE" sz="1000" b="1" dirty="0">
              <a:solidFill>
                <a:srgbClr val="ED90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7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E03C36B-64BD-AA40-9372-35949C603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7C2AA1F-9660-4745-96EC-A5BB32A6126D}"/>
              </a:ext>
            </a:extLst>
          </p:cNvPr>
          <p:cNvGrpSpPr/>
          <p:nvPr/>
        </p:nvGrpSpPr>
        <p:grpSpPr>
          <a:xfrm>
            <a:off x="263352" y="188640"/>
            <a:ext cx="1171980" cy="2046915"/>
            <a:chOff x="10756669" y="4602790"/>
            <a:chExt cx="1171980" cy="2046915"/>
          </a:xfrm>
        </p:grpSpPr>
        <p:pic>
          <p:nvPicPr>
            <p:cNvPr id="4" name="Grafik 3" descr="logo_col.png">
              <a:extLst>
                <a:ext uri="{FF2B5EF4-FFF2-40B4-BE49-F238E27FC236}">
                  <a16:creationId xmlns:a16="http://schemas.microsoft.com/office/drawing/2014/main" id="{0B145E17-C31E-8541-AC10-8810989D8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 bwMode="auto">
            <a:xfrm>
              <a:off x="10756669" y="4602790"/>
              <a:ext cx="1171979" cy="170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D4086E8C-8037-594A-83C8-ADC988D6F9C1}"/>
                </a:ext>
              </a:extLst>
            </p:cNvPr>
            <p:cNvSpPr txBox="1"/>
            <p:nvPr/>
          </p:nvSpPr>
          <p:spPr>
            <a:xfrm>
              <a:off x="10756669" y="6308066"/>
              <a:ext cx="1171980" cy="341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800" b="1" dirty="0">
                  <a:solidFill>
                    <a:srgbClr val="EE9010"/>
                  </a:solidFill>
                </a:rPr>
                <a:t>für Bochum </a:t>
              </a:r>
              <a:br>
                <a:rPr lang="de-DE" sz="800" b="1" dirty="0">
                  <a:solidFill>
                    <a:srgbClr val="EE9010"/>
                  </a:solidFill>
                </a:rPr>
              </a:br>
              <a:r>
                <a:rPr lang="de-DE" sz="800" b="1" dirty="0">
                  <a:solidFill>
                    <a:srgbClr val="EE9010"/>
                  </a:solidFill>
                </a:rPr>
                <a:t>und Herne e.V.</a:t>
              </a: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083A58A2-528C-404A-93C9-7484F8C55C6E}"/>
              </a:ext>
            </a:extLst>
          </p:cNvPr>
          <p:cNvSpPr txBox="1"/>
          <p:nvPr/>
        </p:nvSpPr>
        <p:spPr>
          <a:xfrm>
            <a:off x="1437192" y="2068183"/>
            <a:ext cx="10081120" cy="4243662"/>
          </a:xfrm>
          <a:prstGeom prst="rect">
            <a:avLst/>
          </a:prstGeom>
          <a:noFill/>
          <a:ln>
            <a:solidFill>
              <a:srgbClr val="CCE8EC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3000" b="1" dirty="0">
                <a:solidFill>
                  <a:srgbClr val="ED9011"/>
                </a:solidFill>
              </a:rPr>
              <a:t>Du bewirbst dich um einen </a:t>
            </a:r>
            <a:r>
              <a:rPr lang="de-DE" sz="3000" b="1" i="1" dirty="0">
                <a:solidFill>
                  <a:srgbClr val="ED9011"/>
                </a:solidFill>
              </a:rPr>
              <a:t>konkreten</a:t>
            </a:r>
            <a:r>
              <a:rPr lang="de-DE" sz="3000" b="1" dirty="0">
                <a:solidFill>
                  <a:srgbClr val="ED9011"/>
                </a:solidFill>
              </a:rPr>
              <a:t> Praktikums-</a:t>
            </a:r>
            <a:r>
              <a:rPr lang="de-DE" sz="3000" b="1" i="1" u="sng" dirty="0">
                <a:solidFill>
                  <a:srgbClr val="ED9011"/>
                </a:solidFill>
              </a:rPr>
              <a:t>Beruf</a:t>
            </a:r>
            <a:r>
              <a:rPr lang="de-DE" sz="3000" b="1" i="1" dirty="0">
                <a:solidFill>
                  <a:srgbClr val="ED9011"/>
                </a:solidFill>
              </a:rPr>
              <a:t> </a:t>
            </a:r>
            <a:r>
              <a:rPr lang="de-DE" sz="3000" b="1" dirty="0">
                <a:solidFill>
                  <a:srgbClr val="ED9011"/>
                </a:solidFill>
              </a:rPr>
              <a:t>!</a:t>
            </a:r>
          </a:p>
          <a:p>
            <a:pPr>
              <a:lnSpc>
                <a:spcPct val="150000"/>
              </a:lnSpc>
            </a:pPr>
            <a:endParaRPr lang="de-DE" sz="1200" b="1" dirty="0">
              <a:solidFill>
                <a:srgbClr val="ED9011"/>
              </a:solidFill>
            </a:endParaRPr>
          </a:p>
          <a:p>
            <a:pPr>
              <a:lnSpc>
                <a:spcPct val="150000"/>
              </a:lnSpc>
            </a:pPr>
            <a:endParaRPr lang="de-DE" sz="800" b="1" dirty="0">
              <a:solidFill>
                <a:srgbClr val="ED901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b="1" dirty="0">
                <a:solidFill>
                  <a:srgbClr val="ED9011"/>
                </a:solidFill>
              </a:rPr>
              <a:t>Wenn DU nicht weißt, in welchem </a:t>
            </a:r>
            <a:r>
              <a:rPr lang="de-DE" sz="3200" b="1" u="sng" dirty="0">
                <a:solidFill>
                  <a:srgbClr val="ED9011"/>
                </a:solidFill>
              </a:rPr>
              <a:t>Beruf</a:t>
            </a:r>
            <a:r>
              <a:rPr lang="de-DE" sz="3200" dirty="0">
                <a:solidFill>
                  <a:srgbClr val="ED9011"/>
                </a:solidFill>
              </a:rPr>
              <a:t> </a:t>
            </a:r>
            <a:r>
              <a:rPr lang="de-DE" sz="3200" b="1" dirty="0">
                <a:solidFill>
                  <a:srgbClr val="ED9011"/>
                </a:solidFill>
              </a:rPr>
              <a:t>DU dein Praktikum machen möchtest – wer dann? </a:t>
            </a:r>
          </a:p>
          <a:p>
            <a:endParaRPr lang="de-DE" sz="1200" b="1" dirty="0">
              <a:solidFill>
                <a:srgbClr val="ED9011"/>
              </a:solidFill>
            </a:endParaRPr>
          </a:p>
          <a:p>
            <a:endParaRPr lang="de-DE" sz="1200" b="1" dirty="0">
              <a:solidFill>
                <a:srgbClr val="ED901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b="1" dirty="0">
                <a:solidFill>
                  <a:srgbClr val="ED9011"/>
                </a:solidFill>
              </a:rPr>
              <a:t>Wenn du deinen Praktikums-</a:t>
            </a:r>
            <a:r>
              <a:rPr lang="de-DE" sz="3200" b="1" i="1" u="sng" dirty="0">
                <a:solidFill>
                  <a:srgbClr val="ED9011"/>
                </a:solidFill>
              </a:rPr>
              <a:t>Beruf</a:t>
            </a:r>
            <a:r>
              <a:rPr lang="de-DE" sz="3200" b="1" dirty="0">
                <a:solidFill>
                  <a:srgbClr val="ED9011"/>
                </a:solidFill>
              </a:rPr>
              <a:t> (möglichst mit Alternativen) gefunden hast, suchst du dir über die „Tipps …“ in </a:t>
            </a:r>
            <a:r>
              <a:rPr lang="de-DE" sz="3200" b="1" i="1" dirty="0">
                <a:solidFill>
                  <a:srgbClr val="ED9011"/>
                </a:solidFill>
              </a:rPr>
              <a:t>www.5ways4me.net </a:t>
            </a:r>
            <a:r>
              <a:rPr lang="de-DE" sz="3200" b="1" dirty="0">
                <a:solidFill>
                  <a:srgbClr val="ED9011"/>
                </a:solidFill>
              </a:rPr>
              <a:t>Praktikums-</a:t>
            </a:r>
            <a:r>
              <a:rPr lang="de-DE" sz="3200" b="1" i="1" u="sng" dirty="0">
                <a:solidFill>
                  <a:srgbClr val="ED9011"/>
                </a:solidFill>
              </a:rPr>
              <a:t>Stellen</a:t>
            </a:r>
            <a:r>
              <a:rPr lang="de-DE" sz="3200" b="1" i="1" dirty="0">
                <a:solidFill>
                  <a:srgbClr val="ED9011"/>
                </a:solidFill>
              </a:rPr>
              <a:t>.</a:t>
            </a:r>
            <a:r>
              <a:rPr lang="de-DE" sz="3200" b="1" i="1" u="sng" dirty="0">
                <a:solidFill>
                  <a:srgbClr val="ED9011"/>
                </a:solidFill>
              </a:rPr>
              <a:t> </a:t>
            </a:r>
            <a:endParaRPr lang="de-DE" sz="3200" b="1" dirty="0">
              <a:ln w="10160">
                <a:solidFill>
                  <a:srgbClr val="EE9010"/>
                </a:solidFill>
                <a:prstDash val="solid"/>
              </a:ln>
              <a:solidFill>
                <a:srgbClr val="CCE8EC"/>
              </a:solidFill>
              <a:effectLst>
                <a:glow rad="101600">
                  <a:srgbClr val="ED9011">
                    <a:alpha val="60000"/>
                  </a:srgbClr>
                </a:glow>
              </a:effectLst>
            </a:endParaRPr>
          </a:p>
          <a:p>
            <a:pPr marL="428625" indent="-428625">
              <a:lnSpc>
                <a:spcPct val="150000"/>
              </a:lnSpc>
              <a:buFont typeface="Wingdings" pitchFamily="2" charset="2"/>
              <a:buChar char="Ø"/>
            </a:pPr>
            <a:endParaRPr lang="de-DE" sz="800" b="1" dirty="0">
              <a:solidFill>
                <a:srgbClr val="ED901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A9AD9A6-B57D-764A-8082-46A5F65178ED}"/>
              </a:ext>
            </a:extLst>
          </p:cNvPr>
          <p:cNvSpPr txBox="1"/>
          <p:nvPr/>
        </p:nvSpPr>
        <p:spPr>
          <a:xfrm>
            <a:off x="8760296" y="1042821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i="1" dirty="0">
                <a:solidFill>
                  <a:srgbClr val="ED9011"/>
                </a:solidFill>
              </a:rPr>
              <a:t>Grundsätze</a:t>
            </a:r>
            <a:endParaRPr lang="de-DE" sz="4400" b="1" i="1" u="sng" dirty="0">
              <a:solidFill>
                <a:srgbClr val="ED90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2446</Words>
  <Application>Microsoft Office PowerPoint</Application>
  <PresentationFormat>Breitbild</PresentationFormat>
  <Paragraphs>414</Paragraphs>
  <Slides>31</Slides>
  <Notes>31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8" baseType="lpstr">
      <vt:lpstr>Arial</vt:lpstr>
      <vt:lpstr>Arial Hebrew</vt:lpstr>
      <vt:lpstr>Arial Rounded MT Bold</vt:lpstr>
      <vt:lpstr>Calibri</vt:lpstr>
      <vt:lpstr>Futura Medium</vt:lpstr>
      <vt:lpstr>Wingdings</vt:lpstr>
      <vt:lpstr>Larissa</vt:lpstr>
      <vt:lpstr>Praktikumsberufe nach Deinen Wünschen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Carolin Möller</dc:creator>
  <cp:lastModifiedBy>Gerd Paulich</cp:lastModifiedBy>
  <cp:revision>445</cp:revision>
  <dcterms:created xsi:type="dcterms:W3CDTF">2014-03-11T19:14:40Z</dcterms:created>
  <dcterms:modified xsi:type="dcterms:W3CDTF">2025-11-27T06:35:35Z</dcterms:modified>
</cp:coreProperties>
</file>